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26" r:id="rId3"/>
  </p:sldMasterIdLst>
  <p:notesMasterIdLst>
    <p:notesMasterId r:id="rId20"/>
  </p:notesMasterIdLst>
  <p:handoutMasterIdLst>
    <p:handoutMasterId r:id="rId21"/>
  </p:handoutMasterIdLst>
  <p:sldIdLst>
    <p:sldId id="256" r:id="rId4"/>
    <p:sldId id="331" r:id="rId5"/>
    <p:sldId id="445" r:id="rId6"/>
    <p:sldId id="447" r:id="rId7"/>
    <p:sldId id="359" r:id="rId8"/>
    <p:sldId id="444" r:id="rId9"/>
    <p:sldId id="406" r:id="rId10"/>
    <p:sldId id="413" r:id="rId11"/>
    <p:sldId id="441" r:id="rId12"/>
    <p:sldId id="448" r:id="rId13"/>
    <p:sldId id="440" r:id="rId14"/>
    <p:sldId id="442" r:id="rId15"/>
    <p:sldId id="450" r:id="rId16"/>
    <p:sldId id="443" r:id="rId17"/>
    <p:sldId id="395" r:id="rId18"/>
    <p:sldId id="28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57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wis, Angelique N" initials="LAN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8E"/>
    <a:srgbClr val="FFFFFF"/>
    <a:srgbClr val="12306C"/>
    <a:srgbClr val="2E8EB8"/>
    <a:srgbClr val="14367A"/>
    <a:srgbClr val="2057C6"/>
    <a:srgbClr val="0491C6"/>
    <a:srgbClr val="87B83D"/>
    <a:srgbClr val="003774"/>
    <a:srgbClr val="6C46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35" autoAdjust="0"/>
    <p:restoredTop sz="98046" autoAdjust="0"/>
  </p:normalViewPr>
  <p:slideViewPr>
    <p:cSldViewPr snapToGrid="0" showGuides="1">
      <p:cViewPr>
        <p:scale>
          <a:sx n="70" d="100"/>
          <a:sy n="70" d="100"/>
        </p:scale>
        <p:origin x="-1620" y="-534"/>
      </p:cViewPr>
      <p:guideLst>
        <p:guide orient="horz" pos="357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10" d="100"/>
          <a:sy n="110" d="100"/>
        </p:scale>
        <p:origin x="-1890" y="108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F51C4-E04D-4C06-A4BE-2634EA83F17F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456F8-C5F8-4507-A503-1B0F39421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782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7C62E-C17C-4B6C-864F-226C2FCA1696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4C63A-6FF3-4725-8BF9-2F23AD138E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789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4C63A-6FF3-4725-8BF9-2F23AD138E0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593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78" y="5259332"/>
            <a:ext cx="2255472" cy="375913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-52754"/>
            <a:ext cx="9144000" cy="4378325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insert cover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0" y="4387853"/>
            <a:ext cx="4102100" cy="1267563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0" y="5655416"/>
            <a:ext cx="4102100" cy="35560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23532" y="4347065"/>
            <a:ext cx="916753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67249" y="6411180"/>
            <a:ext cx="4136047" cy="352180"/>
          </a:xfrm>
        </p:spPr>
        <p:txBody>
          <a:bodyPr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Month DD, YYYY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221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2 Imag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51054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105400" y="-1587"/>
            <a:ext cx="4038600" cy="288036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105400" y="2926844"/>
            <a:ext cx="4038600" cy="288036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8832"/>
            <a:ext cx="4273550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2396"/>
            <a:ext cx="4273550" cy="4624849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105400" y="2613597"/>
            <a:ext cx="4038600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105400" y="5542028"/>
            <a:ext cx="4038600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36263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solidFill>
            <a:schemeClr val="bg2"/>
          </a:solidFill>
        </p:spPr>
        <p:txBody>
          <a:bodyPr anchor="ctr"/>
          <a:lstStyle>
            <a:lvl1pPr marL="0" indent="0" algn="r">
              <a:buNone/>
              <a:defRPr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insert cover image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52393" y="275771"/>
            <a:ext cx="4306907" cy="6582229"/>
          </a:xfrm>
          <a:prstGeom prst="rect">
            <a:avLst/>
          </a:prstGeom>
          <a:gradFill flip="none" rotWithShape="1">
            <a:gsLst>
              <a:gs pos="48000">
                <a:schemeClr val="accent1"/>
              </a:gs>
              <a:gs pos="83000">
                <a:schemeClr val="accent1">
                  <a:alpha val="50000"/>
                </a:schemeClr>
              </a:gs>
              <a:gs pos="100000">
                <a:schemeClr val="accent1">
                  <a:alpha val="1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 descr="http://upload.wikimedia.org/wikipedia/commons/thumb/d/d4/Baxter.svg/2000px-Baxter.sv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98" y="1084073"/>
            <a:ext cx="2271102" cy="3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622300" y="2202228"/>
            <a:ext cx="3670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22300" y="4297728"/>
            <a:ext cx="3670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462643" y="5167086"/>
            <a:ext cx="3904343" cy="11611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64573" y="5816600"/>
            <a:ext cx="2057400" cy="2857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22300" y="5347196"/>
            <a:ext cx="3670300" cy="452438"/>
          </a:xfrm>
        </p:spPr>
        <p:txBody>
          <a:bodyPr anchor="b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22300" y="2392720"/>
            <a:ext cx="3670300" cy="1735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Thank You!</a:t>
            </a:r>
            <a:endParaRPr lang="en-US" sz="360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630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88155"/>
            <a:ext cx="5486400" cy="355602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43300" y="6151563"/>
            <a:ext cx="2057400" cy="36512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 descr="http://upload.wikimedia.org/wikipedia/commons/thumb/d/d4/Baxter.svg/2000px-Baxter.sv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449" y="1078900"/>
            <a:ext cx="2271102" cy="3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1822450" y="2438400"/>
            <a:ext cx="54991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822450" y="4533900"/>
            <a:ext cx="54991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2450" y="5765006"/>
            <a:ext cx="5499100" cy="386557"/>
          </a:xfrm>
        </p:spPr>
        <p:txBody>
          <a:bodyPr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828800" y="2565400"/>
            <a:ext cx="5486400" cy="1234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Thank You!</a:t>
            </a:r>
            <a:endParaRPr lang="en-US" sz="400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2930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28650" y="254724"/>
            <a:ext cx="7886700" cy="56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cs typeface="Arial" panose="020B0604020202020204" pitchFamily="34" charset="0"/>
              </a:rPr>
              <a:t>Template information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572000" y="1504950"/>
            <a:ext cx="3667125" cy="4276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Title font: Times/Times New Roman</a:t>
            </a:r>
          </a:p>
          <a:p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Body font: Arial</a:t>
            </a:r>
          </a:p>
          <a:p>
            <a:endParaRPr lang="en-US" sz="1400" dirty="0" smtClean="0">
              <a:solidFill>
                <a:srgbClr val="163488"/>
              </a:solidFill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Color palette:</a:t>
            </a:r>
          </a:p>
          <a:p>
            <a:pPr lvl="1"/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Headlines</a:t>
            </a:r>
          </a:p>
          <a:p>
            <a:pPr lvl="1"/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Background</a:t>
            </a:r>
          </a:p>
          <a:p>
            <a:pPr lvl="1"/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Background 2</a:t>
            </a:r>
          </a:p>
          <a:p>
            <a:pPr lvl="1"/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Key takeaways</a:t>
            </a:r>
          </a:p>
          <a:p>
            <a:pPr lvl="1"/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Text</a:t>
            </a:r>
          </a:p>
          <a:p>
            <a:pPr lvl="1"/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Icons</a:t>
            </a:r>
          </a:p>
          <a:p>
            <a:pPr lvl="1"/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Charts/graphs</a:t>
            </a:r>
          </a:p>
          <a:p>
            <a:pPr lvl="1"/>
            <a:endParaRPr lang="en-US" sz="1400" dirty="0" smtClean="0">
              <a:solidFill>
                <a:srgbClr val="163488"/>
              </a:solidFill>
              <a:cs typeface="Arial" panose="020B0604020202020204" pitchFamily="34" charset="0"/>
            </a:endParaRPr>
          </a:p>
          <a:p>
            <a:pPr lvl="1"/>
            <a:endParaRPr lang="en-US" sz="1400" dirty="0" smtClean="0">
              <a:solidFill>
                <a:srgbClr val="163488"/>
              </a:solidFill>
              <a:cs typeface="Arial" panose="020B0604020202020204" pitchFamily="34" charset="0"/>
            </a:endParaRPr>
          </a:p>
          <a:p>
            <a:endParaRPr lang="en-US" sz="1400" dirty="0" smtClean="0">
              <a:solidFill>
                <a:srgbClr val="163488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791075" y="2409825"/>
            <a:ext cx="161925" cy="180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791075" y="2626931"/>
            <a:ext cx="161925" cy="180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791075" y="2844037"/>
            <a:ext cx="161925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791075" y="3061143"/>
            <a:ext cx="161925" cy="180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791075" y="3278249"/>
            <a:ext cx="161925" cy="180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791075" y="3495355"/>
            <a:ext cx="161925" cy="180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791075" y="3712460"/>
            <a:ext cx="161925" cy="1809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872037" y="3795552"/>
            <a:ext cx="161925" cy="180975"/>
          </a:xfrm>
          <a:prstGeom prst="rect">
            <a:avLst/>
          </a:prstGeom>
          <a:solidFill>
            <a:srgbClr val="2E8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4952999" y="3878644"/>
            <a:ext cx="161925" cy="1809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714375" y="1504950"/>
            <a:ext cx="3667125" cy="4276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If you have any questions on the use of this template, please reach out to Beth Mueller with Baxter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078176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Small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5833"/>
            <a:ext cx="8174038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00"/>
            <a:ext cx="4273550" cy="4616145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255939" y="1181101"/>
            <a:ext cx="3594100" cy="46164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255938" y="5532375"/>
            <a:ext cx="3618797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7811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2 Smalle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9239"/>
            <a:ext cx="8174038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00"/>
            <a:ext cx="4273550" cy="4616145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255939" y="1181100"/>
            <a:ext cx="3594100" cy="213969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255939" y="3393252"/>
            <a:ext cx="3594100" cy="241395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255938" y="5542028"/>
            <a:ext cx="3594101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5255938" y="3055620"/>
            <a:ext cx="3594101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299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rgbClr val="6C469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9239"/>
            <a:ext cx="8174038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00"/>
            <a:ext cx="4273550" cy="562769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255939" y="1181406"/>
            <a:ext cx="3594100" cy="4351337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6"/>
          </p:nvPr>
        </p:nvSpPr>
        <p:spPr>
          <a:xfrm>
            <a:off x="628650" y="1868487"/>
            <a:ext cx="4298950" cy="366425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255938" y="5267567"/>
            <a:ext cx="3594101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30697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22764" y="3429000"/>
            <a:ext cx="8298472" cy="27241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330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565" y="1177131"/>
            <a:ext cx="7886700" cy="2010569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33730" y="4577080"/>
            <a:ext cx="1755140" cy="1409700"/>
          </a:xfrm>
        </p:spPr>
        <p:txBody>
          <a:bodyPr>
            <a:noAutofit/>
          </a:bodyPr>
          <a:lstStyle>
            <a:lvl1pPr algn="ctr">
              <a:defRPr sz="1000" cap="all" baseline="0">
                <a:solidFill>
                  <a:schemeClr val="accent1"/>
                </a:solidFill>
              </a:defRPr>
            </a:lvl1pPr>
            <a:lvl2pPr algn="ctr">
              <a:spcBef>
                <a:spcPts val="300"/>
              </a:spcBef>
              <a:defRPr sz="1100" b="0"/>
            </a:lvl2pPr>
            <a:lvl3pPr>
              <a:spcBef>
                <a:spcPts val="300"/>
              </a:spcBef>
              <a:defRPr sz="1100"/>
            </a:lvl3pPr>
            <a:lvl4pPr>
              <a:spcBef>
                <a:spcPts val="300"/>
              </a:spcBef>
              <a:defRPr sz="1100"/>
            </a:lvl4pPr>
            <a:lvl5pPr>
              <a:spcBef>
                <a:spcPts val="300"/>
              </a:spcBef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90178" y="4577080"/>
            <a:ext cx="1755140" cy="1409700"/>
          </a:xfrm>
        </p:spPr>
        <p:txBody>
          <a:bodyPr>
            <a:noAutofit/>
          </a:bodyPr>
          <a:lstStyle>
            <a:lvl1pPr algn="ctr">
              <a:defRPr sz="1000" cap="all" baseline="0">
                <a:solidFill>
                  <a:schemeClr val="accent1"/>
                </a:solidFill>
              </a:defRPr>
            </a:lvl1pPr>
            <a:lvl2pPr algn="ctr">
              <a:spcBef>
                <a:spcPts val="300"/>
              </a:spcBef>
              <a:defRPr sz="1100" b="0"/>
            </a:lvl2pPr>
            <a:lvl3pPr>
              <a:spcBef>
                <a:spcPts val="300"/>
              </a:spcBef>
              <a:defRPr sz="1100"/>
            </a:lvl3pPr>
            <a:lvl4pPr>
              <a:spcBef>
                <a:spcPts val="300"/>
              </a:spcBef>
              <a:defRPr sz="1100"/>
            </a:lvl4pPr>
            <a:lvl5pPr>
              <a:spcBef>
                <a:spcPts val="300"/>
              </a:spcBef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746626" y="4577080"/>
            <a:ext cx="1755140" cy="1409700"/>
          </a:xfrm>
        </p:spPr>
        <p:txBody>
          <a:bodyPr>
            <a:noAutofit/>
          </a:bodyPr>
          <a:lstStyle>
            <a:lvl1pPr algn="ctr">
              <a:defRPr sz="1000" cap="all" baseline="0">
                <a:solidFill>
                  <a:schemeClr val="accent1"/>
                </a:solidFill>
              </a:defRPr>
            </a:lvl1pPr>
            <a:lvl2pPr algn="ctr">
              <a:spcBef>
                <a:spcPts val="300"/>
              </a:spcBef>
              <a:defRPr sz="1100" b="0"/>
            </a:lvl2pPr>
            <a:lvl3pPr>
              <a:spcBef>
                <a:spcPts val="300"/>
              </a:spcBef>
              <a:defRPr sz="1100"/>
            </a:lvl3pPr>
            <a:lvl4pPr>
              <a:spcBef>
                <a:spcPts val="300"/>
              </a:spcBef>
              <a:defRPr sz="1100"/>
            </a:lvl4pPr>
            <a:lvl5pPr>
              <a:spcBef>
                <a:spcPts val="300"/>
              </a:spcBef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803075" y="4577080"/>
            <a:ext cx="1755140" cy="1409700"/>
          </a:xfrm>
        </p:spPr>
        <p:txBody>
          <a:bodyPr>
            <a:noAutofit/>
          </a:bodyPr>
          <a:lstStyle>
            <a:lvl1pPr algn="ctr">
              <a:defRPr sz="1000" cap="all" baseline="0">
                <a:solidFill>
                  <a:schemeClr val="accent1"/>
                </a:solidFill>
              </a:defRPr>
            </a:lvl1pPr>
            <a:lvl2pPr algn="ctr">
              <a:spcBef>
                <a:spcPts val="300"/>
              </a:spcBef>
              <a:defRPr sz="1100" b="0"/>
            </a:lvl2pPr>
            <a:lvl3pPr>
              <a:spcBef>
                <a:spcPts val="300"/>
              </a:spcBef>
              <a:defRPr sz="1100"/>
            </a:lvl3pPr>
            <a:lvl4pPr>
              <a:spcBef>
                <a:spcPts val="300"/>
              </a:spcBef>
              <a:defRPr sz="1100"/>
            </a:lvl4pPr>
            <a:lvl5pPr>
              <a:spcBef>
                <a:spcPts val="300"/>
              </a:spcBef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1089025" y="3641724"/>
            <a:ext cx="844550" cy="844550"/>
          </a:xfrm>
          <a:prstGeom prst="ellipse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3145473" y="3641724"/>
            <a:ext cx="844550" cy="844550"/>
          </a:xfrm>
          <a:prstGeom prst="ellipse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5201921" y="3641724"/>
            <a:ext cx="844550" cy="844550"/>
          </a:xfrm>
          <a:prstGeom prst="ellipse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7258369" y="3641724"/>
            <a:ext cx="844550" cy="844550"/>
          </a:xfrm>
          <a:prstGeom prst="ellipse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386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565" y="1177131"/>
            <a:ext cx="7886700" cy="62626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5"/>
          </p:nvPr>
        </p:nvSpPr>
        <p:spPr>
          <a:xfrm>
            <a:off x="690565" y="1803400"/>
            <a:ext cx="7943850" cy="37084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388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2 Images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54864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486400" y="-1588"/>
            <a:ext cx="3657600" cy="278892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486400" y="2868648"/>
            <a:ext cx="3657600" cy="278892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4286"/>
            <a:ext cx="4578350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8424"/>
            <a:ext cx="4578350" cy="632767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7"/>
          </p:nvPr>
        </p:nvSpPr>
        <p:spPr>
          <a:xfrm>
            <a:off x="628650" y="2336682"/>
            <a:ext cx="4578350" cy="334059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01" y="2522156"/>
            <a:ext cx="3657600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5486401" y="5392392"/>
            <a:ext cx="3657600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77153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912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330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7131"/>
            <a:ext cx="7886700" cy="1972469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rgbClr val="6C469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362450" y="3429000"/>
            <a:ext cx="0" cy="2380763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279400" y="3429000"/>
            <a:ext cx="3873500" cy="419100"/>
          </a:xfrm>
        </p:spPr>
        <p:txBody>
          <a:bodyPr anchor="ctr">
            <a:noAutofit/>
          </a:bodyPr>
          <a:lstStyle>
            <a:lvl1pPr algn="ctr">
              <a:defRPr sz="11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hart Placeholder 15"/>
          <p:cNvSpPr>
            <a:spLocks noGrp="1"/>
          </p:cNvSpPr>
          <p:nvPr>
            <p:ph type="chart" sz="quarter" idx="16"/>
          </p:nvPr>
        </p:nvSpPr>
        <p:spPr>
          <a:xfrm>
            <a:off x="4572000" y="3429001"/>
            <a:ext cx="4278313" cy="2380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66105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079398" y="2061561"/>
            <a:ext cx="0" cy="3381296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 userDrawn="1"/>
        </p:nvSpPr>
        <p:spPr>
          <a:xfrm>
            <a:off x="279400" y="2061561"/>
            <a:ext cx="2681514" cy="3381296"/>
          </a:xfrm>
          <a:prstGeom prst="rect">
            <a:avLst/>
          </a:prstGeom>
          <a:solidFill>
            <a:srgbClr val="12306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197882" y="2061561"/>
            <a:ext cx="2681514" cy="3381296"/>
          </a:xfrm>
          <a:prstGeom prst="rect">
            <a:avLst/>
          </a:prstGeom>
          <a:solidFill>
            <a:srgbClr val="12306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116364" y="2061561"/>
            <a:ext cx="2681514" cy="3381296"/>
          </a:xfrm>
          <a:prstGeom prst="rect">
            <a:avLst/>
          </a:prstGeom>
          <a:solidFill>
            <a:srgbClr val="12306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997880" y="2061561"/>
            <a:ext cx="0" cy="3381296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7131"/>
            <a:ext cx="7886700" cy="550069"/>
          </a:xfrm>
        </p:spPr>
        <p:txBody>
          <a:bodyPr>
            <a:noAutofit/>
          </a:bodyPr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75045" y="2230549"/>
            <a:ext cx="2376714" cy="419100"/>
          </a:xfrm>
        </p:spPr>
        <p:txBody>
          <a:bodyPr anchor="ctr">
            <a:noAutofit/>
          </a:bodyPr>
          <a:lstStyle>
            <a:lvl1pPr algn="ctr"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hart Placeholder 15"/>
          <p:cNvSpPr>
            <a:spLocks noGrp="1"/>
          </p:cNvSpPr>
          <p:nvPr>
            <p:ph type="chart" sz="quarter" idx="16"/>
          </p:nvPr>
        </p:nvSpPr>
        <p:spPr>
          <a:xfrm>
            <a:off x="475046" y="2822382"/>
            <a:ext cx="2376714" cy="2380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3383643" y="2230549"/>
            <a:ext cx="2376714" cy="419100"/>
          </a:xfrm>
        </p:spPr>
        <p:txBody>
          <a:bodyPr anchor="ctr">
            <a:noAutofit/>
          </a:bodyPr>
          <a:lstStyle>
            <a:lvl1pPr algn="ctr"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Chart Placeholder 15"/>
          <p:cNvSpPr>
            <a:spLocks noGrp="1"/>
          </p:cNvSpPr>
          <p:nvPr>
            <p:ph type="chart" sz="quarter" idx="18"/>
          </p:nvPr>
        </p:nvSpPr>
        <p:spPr>
          <a:xfrm>
            <a:off x="3383644" y="2822382"/>
            <a:ext cx="2376714" cy="2380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6257700" y="2230549"/>
            <a:ext cx="2376714" cy="419100"/>
          </a:xfrm>
        </p:spPr>
        <p:txBody>
          <a:bodyPr anchor="ctr">
            <a:noAutofit/>
          </a:bodyPr>
          <a:lstStyle>
            <a:lvl1pPr algn="ctr"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Chart Placeholder 15"/>
          <p:cNvSpPr>
            <a:spLocks noGrp="1"/>
          </p:cNvSpPr>
          <p:nvPr>
            <p:ph type="chart" sz="quarter" idx="20"/>
          </p:nvPr>
        </p:nvSpPr>
        <p:spPr>
          <a:xfrm>
            <a:off x="6257701" y="2822382"/>
            <a:ext cx="2376714" cy="2380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6560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3600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1334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2985"/>
            <a:ext cx="8174038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377" y="2768998"/>
            <a:ext cx="3865662" cy="562769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6"/>
          </p:nvPr>
        </p:nvSpPr>
        <p:spPr>
          <a:xfrm>
            <a:off x="628650" y="1445907"/>
            <a:ext cx="4044950" cy="4170748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28988" y="1445907"/>
            <a:ext cx="0" cy="4188405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7"/>
          </p:nvPr>
        </p:nvSpPr>
        <p:spPr>
          <a:xfrm>
            <a:off x="4984377" y="4856196"/>
            <a:ext cx="3865662" cy="562769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04120686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solidFill>
            <a:schemeClr val="bg2"/>
          </a:solidFill>
        </p:spPr>
        <p:txBody>
          <a:bodyPr anchor="ctr"/>
          <a:lstStyle>
            <a:lvl1pPr marL="0" indent="0" algn="l">
              <a:buNone/>
              <a:defRPr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insert cover image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608493" y="275771"/>
            <a:ext cx="4306907" cy="6582229"/>
          </a:xfrm>
          <a:prstGeom prst="rect">
            <a:avLst/>
          </a:prstGeom>
          <a:gradFill flip="none" rotWithShape="1">
            <a:gsLst>
              <a:gs pos="48000">
                <a:schemeClr val="accent1"/>
              </a:gs>
              <a:gs pos="83000">
                <a:schemeClr val="accent1">
                  <a:alpha val="50000"/>
                </a:schemeClr>
              </a:gs>
              <a:gs pos="100000">
                <a:schemeClr val="accent1">
                  <a:alpha val="1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26796" y="2432051"/>
            <a:ext cx="3670300" cy="1190637"/>
          </a:xfrm>
        </p:spPr>
        <p:txBody>
          <a:bodyPr anchor="b">
            <a:noAutofit/>
          </a:bodyPr>
          <a:lstStyle>
            <a:lvl1pPr algn="ctr">
              <a:defRPr sz="2400" b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26796" y="3676698"/>
            <a:ext cx="3670300" cy="355602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26" name="Picture 2" descr="http://upload.wikimedia.org/wikipedia/commons/thumb/d/d4/Baxter.svg/2000px-Baxter.sv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395" y="1084073"/>
            <a:ext cx="2271102" cy="3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4926796" y="2202228"/>
            <a:ext cx="3670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926796" y="4297728"/>
            <a:ext cx="3670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4809775" y="5167086"/>
            <a:ext cx="3904343" cy="11611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926796" y="5301482"/>
            <a:ext cx="3670300" cy="452438"/>
          </a:xfrm>
        </p:spPr>
        <p:txBody>
          <a:bodyPr anchor="b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>
          <a:xfrm>
            <a:off x="5204609" y="5842127"/>
            <a:ext cx="3114674" cy="352180"/>
          </a:xfrm>
        </p:spPr>
        <p:txBody>
          <a:bodyPr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Month DD, YYYY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488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7131"/>
            <a:ext cx="3741735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773615" y="1177131"/>
            <a:ext cx="3741735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0" y="1175912"/>
            <a:ext cx="0" cy="4352557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93521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Line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6153"/>
            <a:ext cx="8174038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19"/>
            <a:ext cx="4273550" cy="4616126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5"/>
          </p:nvPr>
        </p:nvSpPr>
        <p:spPr>
          <a:xfrm>
            <a:off x="5461000" y="1181101"/>
            <a:ext cx="3341688" cy="46164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6575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486400" y="-1588"/>
            <a:ext cx="3657600" cy="278892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486400" y="2868648"/>
            <a:ext cx="3657600" cy="278892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rgbClr val="6C469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rgbClr val="6C4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793"/>
            <a:ext cx="5486400" cy="5658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9392"/>
            <a:ext cx="4578350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7131"/>
            <a:ext cx="4578350" cy="4351338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7220941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739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383907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35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25574"/>
            <a:ext cx="7886700" cy="1374773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805590"/>
            <a:ext cx="7886700" cy="356709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204727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2000" cy="635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25574"/>
            <a:ext cx="3653203" cy="1374773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805590"/>
            <a:ext cx="3653203" cy="356709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Section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6350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09870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46274"/>
            <a:ext cx="7886700" cy="1374773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843679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7131"/>
            <a:ext cx="3741735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8455"/>
            <a:ext cx="7886700" cy="203200"/>
          </a:xfrm>
        </p:spPr>
        <p:txBody>
          <a:bodyPr anchor="ctr">
            <a:no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773615" y="1177131"/>
            <a:ext cx="3741735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0" y="1175912"/>
            <a:ext cx="0" cy="4352557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78926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2 Smaller Images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91440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0727"/>
            <a:ext cx="8174038" cy="568324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00"/>
            <a:ext cx="4273550" cy="4351338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8455"/>
            <a:ext cx="8174038" cy="203200"/>
          </a:xfrm>
        </p:spPr>
        <p:txBody>
          <a:bodyPr anchor="ctr">
            <a:no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Section Title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255939" y="1181405"/>
            <a:ext cx="3594100" cy="213969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255939" y="3383950"/>
            <a:ext cx="3594100" cy="213969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255938" y="5258470"/>
            <a:ext cx="3594101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5255938" y="3055925"/>
            <a:ext cx="3594101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6438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378" y="1078900"/>
            <a:ext cx="2255472" cy="375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1975" y="2498815"/>
            <a:ext cx="5480050" cy="1152925"/>
          </a:xfrm>
        </p:spPr>
        <p:txBody>
          <a:bodyPr anchor="b">
            <a:noAutofit/>
          </a:bodyPr>
          <a:lstStyle>
            <a:lvl1pPr algn="ctr">
              <a:defRPr sz="2400" b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20946"/>
            <a:ext cx="5486400" cy="355602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822450" y="2438400"/>
            <a:ext cx="54991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822450" y="4533900"/>
            <a:ext cx="54991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2450" y="5765006"/>
            <a:ext cx="5499100" cy="386557"/>
          </a:xfrm>
        </p:spPr>
        <p:txBody>
          <a:bodyPr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17687" y="6251019"/>
            <a:ext cx="3495190" cy="352180"/>
          </a:xfrm>
        </p:spPr>
        <p:txBody>
          <a:bodyPr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Month DD, YYYY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6787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Line Graph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3882"/>
            <a:ext cx="8174038" cy="568324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19"/>
            <a:ext cx="4273550" cy="4616126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8455"/>
            <a:ext cx="8174038" cy="203200"/>
          </a:xfrm>
        </p:spPr>
        <p:txBody>
          <a:bodyPr anchor="ctr">
            <a:no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Section Title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5"/>
          </p:nvPr>
        </p:nvSpPr>
        <p:spPr>
          <a:xfrm>
            <a:off x="5461000" y="1181101"/>
            <a:ext cx="3341688" cy="46164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1113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-52754"/>
            <a:ext cx="9144000" cy="43783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insert cover image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4551" y="5684325"/>
            <a:ext cx="4102100" cy="355602"/>
          </a:xfr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87B8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26" name="Picture 2" descr="http://upload.wikimedia.org/wikipedia/commons/thumb/d/d4/Baxter.svg/2000px-Baxter.sv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28" y="5257200"/>
            <a:ext cx="2271102" cy="3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-23532" y="4347065"/>
            <a:ext cx="916753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4654551" y="4389217"/>
            <a:ext cx="3670300" cy="1252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l"/>
            <a:r>
              <a:rPr lang="en-US" sz="3600" dirty="0" smtClean="0">
                <a:latin typeface="+mj-lt"/>
                <a:cs typeface="Times New Roman" panose="02020603050405020304" pitchFamily="18" charset="0"/>
              </a:rPr>
              <a:t>Thank You!</a:t>
            </a:r>
            <a:endParaRPr lang="en-US" sz="3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654551" y="6318052"/>
            <a:ext cx="3670300" cy="488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Baxter.com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021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solidFill>
            <a:schemeClr val="bg2"/>
          </a:solidFill>
        </p:spPr>
        <p:txBody>
          <a:bodyPr anchor="ctr"/>
          <a:lstStyle>
            <a:lvl1pPr marL="0" indent="0" algn="r">
              <a:buNone/>
              <a:defRPr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insert cover image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52393" y="275771"/>
            <a:ext cx="4306907" cy="6582229"/>
          </a:xfrm>
          <a:prstGeom prst="rect">
            <a:avLst/>
          </a:prstGeom>
          <a:gradFill flip="none" rotWithShape="1">
            <a:gsLst>
              <a:gs pos="48000">
                <a:schemeClr val="accent1"/>
              </a:gs>
              <a:gs pos="83000">
                <a:schemeClr val="accent1">
                  <a:alpha val="50000"/>
                </a:schemeClr>
              </a:gs>
              <a:gs pos="100000">
                <a:schemeClr val="accent1">
                  <a:alpha val="1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http://upload.wikimedia.org/wikipedia/commons/thumb/d/d4/Baxter.svg/2000px-Baxter.sv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98" y="1084073"/>
            <a:ext cx="2271102" cy="3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622300" y="2202228"/>
            <a:ext cx="3670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22300" y="4297728"/>
            <a:ext cx="3670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462643" y="5167086"/>
            <a:ext cx="3904343" cy="11611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64573" y="5816600"/>
            <a:ext cx="2057400" cy="2857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22300" y="5347196"/>
            <a:ext cx="3670300" cy="452438"/>
          </a:xfrm>
        </p:spPr>
        <p:txBody>
          <a:bodyPr anchor="b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22300" y="2392720"/>
            <a:ext cx="3670300" cy="1735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+mj-lt"/>
                <a:cs typeface="Times New Roman" panose="02020603050405020304" pitchFamily="18" charset="0"/>
              </a:rPr>
              <a:t>Thank You!</a:t>
            </a:r>
            <a:endParaRPr lang="en-US" sz="36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697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88155"/>
            <a:ext cx="5486400" cy="355602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43300" y="6151563"/>
            <a:ext cx="2057400" cy="36512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026" name="Picture 2" descr="http://upload.wikimedia.org/wikipedia/commons/thumb/d/d4/Baxter.svg/2000px-Baxter.sv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449" y="1078900"/>
            <a:ext cx="2271102" cy="3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1822450" y="2438400"/>
            <a:ext cx="54991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822450" y="4533900"/>
            <a:ext cx="54991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2450" y="5765006"/>
            <a:ext cx="5499100" cy="386557"/>
          </a:xfrm>
        </p:spPr>
        <p:txBody>
          <a:bodyPr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828800" y="2565400"/>
            <a:ext cx="5486400" cy="1234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+mj-lt"/>
                <a:cs typeface="Times New Roman" panose="02020603050405020304" pitchFamily="18" charset="0"/>
              </a:rPr>
              <a:t>Thank You!</a:t>
            </a:r>
            <a:endParaRPr lang="en-US" sz="40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26211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628650" y="254724"/>
            <a:ext cx="7886700" cy="56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0" dirty="0" smtClean="0">
                <a:latin typeface="+mj-lt"/>
                <a:cs typeface="Arial" panose="020B0604020202020204" pitchFamily="34" charset="0"/>
              </a:rPr>
              <a:t>Template information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572000" y="1504950"/>
            <a:ext cx="3667125" cy="4276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1400" b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r>
              <a:rPr lang="en-US" sz="1400" b="0" baseline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font: Times/Times New Roman</a:t>
            </a:r>
          </a:p>
          <a:p>
            <a:pPr algn="l"/>
            <a:r>
              <a:rPr lang="en-US" sz="1400" b="0" baseline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font: Arial</a:t>
            </a:r>
          </a:p>
          <a:p>
            <a:pPr algn="l"/>
            <a:endParaRPr lang="en-US" sz="1400" b="0" baseline="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0" baseline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palette:</a:t>
            </a:r>
          </a:p>
          <a:p>
            <a:pPr lvl="1" algn="l"/>
            <a:r>
              <a:rPr lang="en-US" sz="1400" b="0" baseline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Headlines</a:t>
            </a:r>
          </a:p>
          <a:p>
            <a:pPr lvl="1" algn="l"/>
            <a:r>
              <a:rPr lang="en-US" sz="1400" b="0" baseline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pPr lvl="1" algn="l"/>
            <a:r>
              <a:rPr lang="en-US" sz="1400" b="0" baseline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2</a:t>
            </a:r>
          </a:p>
          <a:p>
            <a:pPr lvl="1" algn="l"/>
            <a:r>
              <a:rPr lang="en-US" sz="1400" b="0" baseline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takeaways</a:t>
            </a:r>
          </a:p>
          <a:p>
            <a:pPr lvl="1" algn="l"/>
            <a:r>
              <a:rPr lang="en-US" sz="1400" b="0" baseline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  <a:p>
            <a:pPr lvl="1" algn="l"/>
            <a:r>
              <a:rPr lang="en-US" sz="1400" b="0" baseline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Icons</a:t>
            </a:r>
          </a:p>
          <a:p>
            <a:pPr lvl="1" algn="l"/>
            <a:r>
              <a:rPr lang="en-US" sz="1400" b="0" baseline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Charts/graphs</a:t>
            </a:r>
          </a:p>
          <a:p>
            <a:pPr lvl="1" algn="l"/>
            <a:endParaRPr lang="en-US" sz="1400" b="0" baseline="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endParaRPr lang="en-US" sz="1400" b="0" baseline="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endParaRPr lang="en-US" sz="1400" b="0" baseline="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791075" y="2409825"/>
            <a:ext cx="161925" cy="180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791075" y="2626931"/>
            <a:ext cx="161925" cy="180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791075" y="2844037"/>
            <a:ext cx="161925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791075" y="3061143"/>
            <a:ext cx="161925" cy="180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791075" y="3278249"/>
            <a:ext cx="161925" cy="180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791075" y="3495355"/>
            <a:ext cx="161925" cy="180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791075" y="3712460"/>
            <a:ext cx="161925" cy="1809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872037" y="3795552"/>
            <a:ext cx="161925" cy="180975"/>
          </a:xfrm>
          <a:prstGeom prst="rect">
            <a:avLst/>
          </a:prstGeom>
          <a:solidFill>
            <a:srgbClr val="2E8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4952999" y="3878644"/>
            <a:ext cx="161925" cy="1809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714375" y="1504950"/>
            <a:ext cx="3667125" cy="4276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1400" b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have any questions on the use of this template, please reach out to Beth Mueller with Baxter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3122404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78" y="5259332"/>
            <a:ext cx="2255472" cy="375913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-52754"/>
            <a:ext cx="9144000" cy="4378325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insert cover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0" y="4387853"/>
            <a:ext cx="4102100" cy="1267563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0" y="5655416"/>
            <a:ext cx="4102100" cy="35560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23532" y="4347065"/>
            <a:ext cx="916753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67249" y="6411180"/>
            <a:ext cx="4136047" cy="352180"/>
          </a:xfrm>
        </p:spPr>
        <p:txBody>
          <a:bodyPr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Month DD, YYYY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2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solidFill>
            <a:schemeClr val="bg2"/>
          </a:solidFill>
        </p:spPr>
        <p:txBody>
          <a:bodyPr anchor="ctr"/>
          <a:lstStyle>
            <a:lvl1pPr marL="0" indent="0" algn="l">
              <a:buNone/>
              <a:defRPr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insert cover image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608493" y="275771"/>
            <a:ext cx="4306907" cy="6582229"/>
          </a:xfrm>
          <a:prstGeom prst="rect">
            <a:avLst/>
          </a:prstGeom>
          <a:gradFill flip="none" rotWithShape="1">
            <a:gsLst>
              <a:gs pos="48000">
                <a:schemeClr val="accent1"/>
              </a:gs>
              <a:gs pos="83000">
                <a:schemeClr val="accent1">
                  <a:alpha val="50000"/>
                </a:schemeClr>
              </a:gs>
              <a:gs pos="100000">
                <a:schemeClr val="accent1">
                  <a:alpha val="1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26796" y="2432051"/>
            <a:ext cx="3670300" cy="1190637"/>
          </a:xfrm>
        </p:spPr>
        <p:txBody>
          <a:bodyPr anchor="b">
            <a:noAutofit/>
          </a:bodyPr>
          <a:lstStyle>
            <a:lvl1pPr algn="ctr">
              <a:defRPr sz="2400" b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26796" y="3676698"/>
            <a:ext cx="3670300" cy="355602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26" name="Picture 2" descr="http://upload.wikimedia.org/wikipedia/commons/thumb/d/d4/Baxter.svg/2000px-Baxter.sv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395" y="1084073"/>
            <a:ext cx="2271102" cy="3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4926796" y="2202228"/>
            <a:ext cx="3670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926796" y="4297728"/>
            <a:ext cx="3670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4809775" y="5167086"/>
            <a:ext cx="3904343" cy="11611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926796" y="5301482"/>
            <a:ext cx="3670300" cy="452438"/>
          </a:xfrm>
        </p:spPr>
        <p:txBody>
          <a:bodyPr anchor="b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>
          <a:xfrm>
            <a:off x="5204609" y="5842127"/>
            <a:ext cx="3114674" cy="352180"/>
          </a:xfrm>
        </p:spPr>
        <p:txBody>
          <a:bodyPr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Month DD, YYYY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52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378" y="1078900"/>
            <a:ext cx="2255472" cy="375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1975" y="2498815"/>
            <a:ext cx="5480050" cy="1152925"/>
          </a:xfrm>
        </p:spPr>
        <p:txBody>
          <a:bodyPr anchor="b">
            <a:noAutofit/>
          </a:bodyPr>
          <a:lstStyle>
            <a:lvl1pPr algn="ctr">
              <a:defRPr sz="2400" b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20946"/>
            <a:ext cx="5486400" cy="355602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822450" y="2438400"/>
            <a:ext cx="54991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822450" y="4533900"/>
            <a:ext cx="54991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2450" y="5765006"/>
            <a:ext cx="5499100" cy="386557"/>
          </a:xfrm>
        </p:spPr>
        <p:txBody>
          <a:bodyPr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17687" y="6251019"/>
            <a:ext cx="3495190" cy="352180"/>
          </a:xfrm>
        </p:spPr>
        <p:txBody>
          <a:bodyPr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Month DD, YYYY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0035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7338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336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744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565" y="1177131"/>
            <a:ext cx="7886700" cy="501163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18291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33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1628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336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744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Full Wid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066800"/>
            <a:ext cx="9144000" cy="213360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insert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565" y="3420207"/>
            <a:ext cx="7886700" cy="283991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066837"/>
            <a:ext cx="916753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978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-794"/>
            <a:ext cx="5486400" cy="5734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8763"/>
            <a:ext cx="4578350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7131"/>
            <a:ext cx="4578350" cy="4351338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486400" y="-1588"/>
            <a:ext cx="3657600" cy="5734051"/>
          </a:xfrm>
          <a:solidFill>
            <a:schemeClr val="bg2"/>
          </a:solidFill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7992791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32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+ 2 Imag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-1588"/>
            <a:ext cx="4565650" cy="3303343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8350" y="-1588"/>
            <a:ext cx="4565650" cy="3303343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327646"/>
            <a:ext cx="9144000" cy="29585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29000"/>
            <a:ext cx="3653203" cy="568324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5650" y="3429000"/>
            <a:ext cx="4578350" cy="2716823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33147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>
            <a:spLocks noGrp="1"/>
          </p:cNvSpPr>
          <p:nvPr>
            <p:ph idx="17"/>
          </p:nvPr>
        </p:nvSpPr>
        <p:spPr>
          <a:xfrm>
            <a:off x="615950" y="4098678"/>
            <a:ext cx="3665903" cy="2047145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66098799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51054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105400" y="-1587"/>
            <a:ext cx="4038600" cy="192024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105400" y="1981993"/>
            <a:ext cx="4038600" cy="192024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8356"/>
            <a:ext cx="4273550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00"/>
            <a:ext cx="4273550" cy="4616145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5105400" y="3965574"/>
            <a:ext cx="4038600" cy="192024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105400" y="1653477"/>
            <a:ext cx="4038600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105400" y="3637057"/>
            <a:ext cx="4038600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5105400" y="5620638"/>
            <a:ext cx="4038600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2812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3216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2 Imag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51054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105400" y="-1587"/>
            <a:ext cx="4038600" cy="288036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105400" y="2926844"/>
            <a:ext cx="4038600" cy="288036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8832"/>
            <a:ext cx="4273550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2396"/>
            <a:ext cx="4273550" cy="4624849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105400" y="2613597"/>
            <a:ext cx="4038600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105400" y="5542028"/>
            <a:ext cx="4038600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2144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Small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5833"/>
            <a:ext cx="8174038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00"/>
            <a:ext cx="4273550" cy="4616145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255939" y="1181101"/>
            <a:ext cx="3594100" cy="46164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255938" y="5532375"/>
            <a:ext cx="3618797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699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2 Smalle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9239"/>
            <a:ext cx="8174038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00"/>
            <a:ext cx="4273550" cy="4616145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255939" y="1181100"/>
            <a:ext cx="3594100" cy="213969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255939" y="3393252"/>
            <a:ext cx="3594100" cy="241395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255938" y="5542028"/>
            <a:ext cx="3594101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5255938" y="3055620"/>
            <a:ext cx="3594101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6312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rgbClr val="6C469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9239"/>
            <a:ext cx="8174038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00"/>
            <a:ext cx="4273550" cy="562769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255939" y="1181406"/>
            <a:ext cx="3594100" cy="4351337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6"/>
          </p:nvPr>
        </p:nvSpPr>
        <p:spPr>
          <a:xfrm>
            <a:off x="628650" y="1868487"/>
            <a:ext cx="4298950" cy="366425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255938" y="5267567"/>
            <a:ext cx="3594101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5859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22764" y="3429000"/>
            <a:ext cx="8298472" cy="27241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330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565" y="1177131"/>
            <a:ext cx="7886700" cy="2010569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33730" y="4577080"/>
            <a:ext cx="1755140" cy="1409700"/>
          </a:xfrm>
        </p:spPr>
        <p:txBody>
          <a:bodyPr>
            <a:noAutofit/>
          </a:bodyPr>
          <a:lstStyle>
            <a:lvl1pPr algn="ctr">
              <a:defRPr sz="1000" cap="all" baseline="0">
                <a:solidFill>
                  <a:schemeClr val="accent1"/>
                </a:solidFill>
              </a:defRPr>
            </a:lvl1pPr>
            <a:lvl2pPr algn="ctr">
              <a:spcBef>
                <a:spcPts val="300"/>
              </a:spcBef>
              <a:defRPr sz="1100" b="0"/>
            </a:lvl2pPr>
            <a:lvl3pPr>
              <a:spcBef>
                <a:spcPts val="300"/>
              </a:spcBef>
              <a:defRPr sz="1100"/>
            </a:lvl3pPr>
            <a:lvl4pPr>
              <a:spcBef>
                <a:spcPts val="300"/>
              </a:spcBef>
              <a:defRPr sz="1100"/>
            </a:lvl4pPr>
            <a:lvl5pPr>
              <a:spcBef>
                <a:spcPts val="300"/>
              </a:spcBef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90178" y="4577080"/>
            <a:ext cx="1755140" cy="1409700"/>
          </a:xfrm>
        </p:spPr>
        <p:txBody>
          <a:bodyPr>
            <a:noAutofit/>
          </a:bodyPr>
          <a:lstStyle>
            <a:lvl1pPr algn="ctr">
              <a:defRPr sz="1000" cap="all" baseline="0">
                <a:solidFill>
                  <a:schemeClr val="accent1"/>
                </a:solidFill>
              </a:defRPr>
            </a:lvl1pPr>
            <a:lvl2pPr algn="ctr">
              <a:spcBef>
                <a:spcPts val="300"/>
              </a:spcBef>
              <a:defRPr sz="1100" b="0"/>
            </a:lvl2pPr>
            <a:lvl3pPr>
              <a:spcBef>
                <a:spcPts val="300"/>
              </a:spcBef>
              <a:defRPr sz="1100"/>
            </a:lvl3pPr>
            <a:lvl4pPr>
              <a:spcBef>
                <a:spcPts val="300"/>
              </a:spcBef>
              <a:defRPr sz="1100"/>
            </a:lvl4pPr>
            <a:lvl5pPr>
              <a:spcBef>
                <a:spcPts val="300"/>
              </a:spcBef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746626" y="4577080"/>
            <a:ext cx="1755140" cy="1409700"/>
          </a:xfrm>
        </p:spPr>
        <p:txBody>
          <a:bodyPr>
            <a:noAutofit/>
          </a:bodyPr>
          <a:lstStyle>
            <a:lvl1pPr algn="ctr">
              <a:defRPr sz="1000" cap="all" baseline="0">
                <a:solidFill>
                  <a:schemeClr val="accent1"/>
                </a:solidFill>
              </a:defRPr>
            </a:lvl1pPr>
            <a:lvl2pPr algn="ctr">
              <a:spcBef>
                <a:spcPts val="300"/>
              </a:spcBef>
              <a:defRPr sz="1100" b="0"/>
            </a:lvl2pPr>
            <a:lvl3pPr>
              <a:spcBef>
                <a:spcPts val="300"/>
              </a:spcBef>
              <a:defRPr sz="1100"/>
            </a:lvl3pPr>
            <a:lvl4pPr>
              <a:spcBef>
                <a:spcPts val="300"/>
              </a:spcBef>
              <a:defRPr sz="1100"/>
            </a:lvl4pPr>
            <a:lvl5pPr>
              <a:spcBef>
                <a:spcPts val="300"/>
              </a:spcBef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803075" y="4577080"/>
            <a:ext cx="1755140" cy="1409700"/>
          </a:xfrm>
        </p:spPr>
        <p:txBody>
          <a:bodyPr>
            <a:noAutofit/>
          </a:bodyPr>
          <a:lstStyle>
            <a:lvl1pPr algn="ctr">
              <a:defRPr sz="1000" cap="all" baseline="0">
                <a:solidFill>
                  <a:schemeClr val="accent1"/>
                </a:solidFill>
              </a:defRPr>
            </a:lvl1pPr>
            <a:lvl2pPr algn="ctr">
              <a:spcBef>
                <a:spcPts val="300"/>
              </a:spcBef>
              <a:defRPr sz="1100" b="0"/>
            </a:lvl2pPr>
            <a:lvl3pPr>
              <a:spcBef>
                <a:spcPts val="300"/>
              </a:spcBef>
              <a:defRPr sz="1100"/>
            </a:lvl3pPr>
            <a:lvl4pPr>
              <a:spcBef>
                <a:spcPts val="300"/>
              </a:spcBef>
              <a:defRPr sz="1100"/>
            </a:lvl4pPr>
            <a:lvl5pPr>
              <a:spcBef>
                <a:spcPts val="300"/>
              </a:spcBef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1089025" y="3641724"/>
            <a:ext cx="844550" cy="844550"/>
          </a:xfrm>
          <a:prstGeom prst="ellipse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3145473" y="3641724"/>
            <a:ext cx="844550" cy="844550"/>
          </a:xfrm>
          <a:prstGeom prst="ellipse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5201921" y="3641724"/>
            <a:ext cx="844550" cy="844550"/>
          </a:xfrm>
          <a:prstGeom prst="ellipse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7258369" y="3641724"/>
            <a:ext cx="844550" cy="844550"/>
          </a:xfrm>
          <a:prstGeom prst="ellipse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041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565" y="1177131"/>
            <a:ext cx="7886700" cy="62626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5"/>
          </p:nvPr>
        </p:nvSpPr>
        <p:spPr>
          <a:xfrm>
            <a:off x="690565" y="1803400"/>
            <a:ext cx="7943850" cy="37084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159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565" y="1177131"/>
            <a:ext cx="7886700" cy="501163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148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33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4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2 Images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54864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486400" y="-1588"/>
            <a:ext cx="3657600" cy="278892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486400" y="2868648"/>
            <a:ext cx="3657600" cy="278892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4286"/>
            <a:ext cx="4578350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8424"/>
            <a:ext cx="4578350" cy="632767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7"/>
          </p:nvPr>
        </p:nvSpPr>
        <p:spPr>
          <a:xfrm>
            <a:off x="628650" y="2336682"/>
            <a:ext cx="4578350" cy="334059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01" y="2522156"/>
            <a:ext cx="3657600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5486401" y="5392392"/>
            <a:ext cx="3657600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2463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912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330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7131"/>
            <a:ext cx="7886700" cy="1972469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rgbClr val="6C469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362450" y="3429000"/>
            <a:ext cx="0" cy="2380763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279400" y="3429000"/>
            <a:ext cx="3873500" cy="419100"/>
          </a:xfrm>
        </p:spPr>
        <p:txBody>
          <a:bodyPr anchor="ctr">
            <a:noAutofit/>
          </a:bodyPr>
          <a:lstStyle>
            <a:lvl1pPr algn="ctr">
              <a:defRPr sz="11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hart Placeholder 15"/>
          <p:cNvSpPr>
            <a:spLocks noGrp="1"/>
          </p:cNvSpPr>
          <p:nvPr>
            <p:ph type="chart" sz="quarter" idx="16"/>
          </p:nvPr>
        </p:nvSpPr>
        <p:spPr>
          <a:xfrm>
            <a:off x="4572000" y="3429001"/>
            <a:ext cx="4278313" cy="2380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53616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079398" y="2061561"/>
            <a:ext cx="0" cy="3381296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 userDrawn="1"/>
        </p:nvSpPr>
        <p:spPr>
          <a:xfrm>
            <a:off x="279400" y="2061561"/>
            <a:ext cx="2681514" cy="3381296"/>
          </a:xfrm>
          <a:prstGeom prst="rect">
            <a:avLst/>
          </a:prstGeom>
          <a:solidFill>
            <a:srgbClr val="12306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3197882" y="2061561"/>
            <a:ext cx="2681514" cy="3381296"/>
          </a:xfrm>
          <a:prstGeom prst="rect">
            <a:avLst/>
          </a:prstGeom>
          <a:solidFill>
            <a:srgbClr val="12306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6116364" y="2061561"/>
            <a:ext cx="2681514" cy="3381296"/>
          </a:xfrm>
          <a:prstGeom prst="rect">
            <a:avLst/>
          </a:prstGeom>
          <a:solidFill>
            <a:srgbClr val="12306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997880" y="2061561"/>
            <a:ext cx="0" cy="3381296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7131"/>
            <a:ext cx="7886700" cy="550069"/>
          </a:xfrm>
        </p:spPr>
        <p:txBody>
          <a:bodyPr>
            <a:noAutofit/>
          </a:bodyPr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75045" y="2230549"/>
            <a:ext cx="2376714" cy="419100"/>
          </a:xfrm>
        </p:spPr>
        <p:txBody>
          <a:bodyPr anchor="ctr">
            <a:noAutofit/>
          </a:bodyPr>
          <a:lstStyle>
            <a:lvl1pPr algn="ctr"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hart Placeholder 15"/>
          <p:cNvSpPr>
            <a:spLocks noGrp="1"/>
          </p:cNvSpPr>
          <p:nvPr>
            <p:ph type="chart" sz="quarter" idx="16"/>
          </p:nvPr>
        </p:nvSpPr>
        <p:spPr>
          <a:xfrm>
            <a:off x="475046" y="2822382"/>
            <a:ext cx="2376714" cy="2380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3383643" y="2230549"/>
            <a:ext cx="2376714" cy="419100"/>
          </a:xfrm>
        </p:spPr>
        <p:txBody>
          <a:bodyPr anchor="ctr">
            <a:noAutofit/>
          </a:bodyPr>
          <a:lstStyle>
            <a:lvl1pPr algn="ctr"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Chart Placeholder 15"/>
          <p:cNvSpPr>
            <a:spLocks noGrp="1"/>
          </p:cNvSpPr>
          <p:nvPr>
            <p:ph type="chart" sz="quarter" idx="18"/>
          </p:nvPr>
        </p:nvSpPr>
        <p:spPr>
          <a:xfrm>
            <a:off x="3383644" y="2822382"/>
            <a:ext cx="2376714" cy="2380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6257700" y="2230549"/>
            <a:ext cx="2376714" cy="419100"/>
          </a:xfrm>
        </p:spPr>
        <p:txBody>
          <a:bodyPr anchor="ctr">
            <a:noAutofit/>
          </a:bodyPr>
          <a:lstStyle>
            <a:lvl1pPr algn="ctr"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Chart Placeholder 15"/>
          <p:cNvSpPr>
            <a:spLocks noGrp="1"/>
          </p:cNvSpPr>
          <p:nvPr>
            <p:ph type="chart" sz="quarter" idx="20"/>
          </p:nvPr>
        </p:nvSpPr>
        <p:spPr>
          <a:xfrm>
            <a:off x="6257701" y="2822382"/>
            <a:ext cx="2376714" cy="2380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8281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3600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1334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2985"/>
            <a:ext cx="8174038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377" y="2768998"/>
            <a:ext cx="3865662" cy="562769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6"/>
          </p:nvPr>
        </p:nvSpPr>
        <p:spPr>
          <a:xfrm>
            <a:off x="628650" y="1445907"/>
            <a:ext cx="4044950" cy="4170748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28988" y="1445907"/>
            <a:ext cx="0" cy="4188405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7"/>
          </p:nvPr>
        </p:nvSpPr>
        <p:spPr>
          <a:xfrm>
            <a:off x="4984377" y="4856196"/>
            <a:ext cx="3865662" cy="562769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88611785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7131"/>
            <a:ext cx="3741735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773615" y="1177131"/>
            <a:ext cx="3741735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0" y="1175912"/>
            <a:ext cx="0" cy="4352557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96061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Line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6153"/>
            <a:ext cx="8174038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19"/>
            <a:ext cx="4273550" cy="4616126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5"/>
          </p:nvPr>
        </p:nvSpPr>
        <p:spPr>
          <a:xfrm>
            <a:off x="5461000" y="1181101"/>
            <a:ext cx="3341688" cy="46164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63531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486400" y="-1588"/>
            <a:ext cx="3657600" cy="278892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486400" y="2868648"/>
            <a:ext cx="3657600" cy="278892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rgbClr val="6C469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rgbClr val="6C4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-793"/>
            <a:ext cx="5486400" cy="5658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9392"/>
            <a:ext cx="4578350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7131"/>
            <a:ext cx="4578350" cy="4351338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74525816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  <a:endParaRPr lang="en-US" dirty="0">
              <a:solidFill>
                <a:srgbClr val="1634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10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307111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35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25574"/>
            <a:ext cx="7886700" cy="1374773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805590"/>
            <a:ext cx="7886700" cy="356709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853692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Full Wid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066800"/>
            <a:ext cx="9144000" cy="213360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insert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565" y="3420207"/>
            <a:ext cx="7886700" cy="283991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066837"/>
            <a:ext cx="916753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720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2000" cy="635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25574"/>
            <a:ext cx="3653203" cy="1374773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805590"/>
            <a:ext cx="3653203" cy="356709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Section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6350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09068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46274"/>
            <a:ext cx="7886700" cy="1374773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35838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7131"/>
            <a:ext cx="3741735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8455"/>
            <a:ext cx="7886700" cy="203200"/>
          </a:xfrm>
        </p:spPr>
        <p:txBody>
          <a:bodyPr anchor="ctr">
            <a:no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773615" y="1177131"/>
            <a:ext cx="3741735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0" y="1175912"/>
            <a:ext cx="0" cy="4352557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1717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2 Smaller Images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91440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0727"/>
            <a:ext cx="8174038" cy="568324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00"/>
            <a:ext cx="4273550" cy="4351338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8455"/>
            <a:ext cx="8174038" cy="203200"/>
          </a:xfrm>
        </p:spPr>
        <p:txBody>
          <a:bodyPr anchor="ctr">
            <a:no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Section Title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255939" y="1181405"/>
            <a:ext cx="3594100" cy="213969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255939" y="3383950"/>
            <a:ext cx="3594100" cy="213969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255938" y="5258470"/>
            <a:ext cx="3594101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5255938" y="3055925"/>
            <a:ext cx="3594101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2664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Line Graph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3882"/>
            <a:ext cx="8174038" cy="568324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19"/>
            <a:ext cx="4273550" cy="4616126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8455"/>
            <a:ext cx="8174038" cy="203200"/>
          </a:xfrm>
        </p:spPr>
        <p:txBody>
          <a:bodyPr anchor="ctr">
            <a:no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Section Title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5"/>
          </p:nvPr>
        </p:nvSpPr>
        <p:spPr>
          <a:xfrm>
            <a:off x="5461000" y="1181101"/>
            <a:ext cx="3341688" cy="46164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56011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-52754"/>
            <a:ext cx="9144000" cy="43783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insert cover image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4551" y="5684325"/>
            <a:ext cx="4102100" cy="355602"/>
          </a:xfr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87B8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26" name="Picture 2" descr="http://upload.wikimedia.org/wikipedia/commons/thumb/d/d4/Baxter.svg/2000px-Baxter.sv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28" y="5257200"/>
            <a:ext cx="2271102" cy="3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-23532" y="4347065"/>
            <a:ext cx="916753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4654551" y="4389217"/>
            <a:ext cx="3670300" cy="1252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6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Thank You!</a:t>
            </a:r>
            <a:endParaRPr lang="en-US" sz="360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654551" y="6318052"/>
            <a:ext cx="3670300" cy="488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Baxter.com</a:t>
            </a:r>
            <a:endParaRPr lang="en-US" sz="1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326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solidFill>
            <a:schemeClr val="bg2"/>
          </a:solidFill>
        </p:spPr>
        <p:txBody>
          <a:bodyPr anchor="ctr"/>
          <a:lstStyle>
            <a:lvl1pPr marL="0" indent="0" algn="r">
              <a:buNone/>
              <a:defRPr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insert cover image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52393" y="275771"/>
            <a:ext cx="4306907" cy="6582229"/>
          </a:xfrm>
          <a:prstGeom prst="rect">
            <a:avLst/>
          </a:prstGeom>
          <a:gradFill flip="none" rotWithShape="1">
            <a:gsLst>
              <a:gs pos="48000">
                <a:schemeClr val="accent1"/>
              </a:gs>
              <a:gs pos="83000">
                <a:schemeClr val="accent1">
                  <a:alpha val="50000"/>
                </a:schemeClr>
              </a:gs>
              <a:gs pos="100000">
                <a:schemeClr val="accent1">
                  <a:alpha val="1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 descr="http://upload.wikimedia.org/wikipedia/commons/thumb/d/d4/Baxter.svg/2000px-Baxter.sv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98" y="1084073"/>
            <a:ext cx="2271102" cy="3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622300" y="2202228"/>
            <a:ext cx="3670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22300" y="4297728"/>
            <a:ext cx="3670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462643" y="5167086"/>
            <a:ext cx="3904343" cy="11611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64573" y="5816600"/>
            <a:ext cx="2057400" cy="2857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22300" y="5347196"/>
            <a:ext cx="3670300" cy="452438"/>
          </a:xfrm>
        </p:spPr>
        <p:txBody>
          <a:bodyPr anchor="b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22300" y="2392720"/>
            <a:ext cx="3670300" cy="1735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Thank You!</a:t>
            </a:r>
            <a:endParaRPr lang="en-US" sz="360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666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88155"/>
            <a:ext cx="5486400" cy="355602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43300" y="6151563"/>
            <a:ext cx="2057400" cy="36512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 descr="http://upload.wikimedia.org/wikipedia/commons/thumb/d/d4/Baxter.svg/2000px-Baxter.sv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449" y="1078900"/>
            <a:ext cx="2271102" cy="3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1822450" y="2438400"/>
            <a:ext cx="54991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822450" y="4533900"/>
            <a:ext cx="54991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2450" y="5765006"/>
            <a:ext cx="5499100" cy="386557"/>
          </a:xfrm>
        </p:spPr>
        <p:txBody>
          <a:bodyPr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828800" y="2565400"/>
            <a:ext cx="5486400" cy="1234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Thank You!</a:t>
            </a:r>
            <a:endParaRPr lang="en-US" sz="400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05772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28650" y="254724"/>
            <a:ext cx="7886700" cy="56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cs typeface="Arial" panose="020B0604020202020204" pitchFamily="34" charset="0"/>
              </a:rPr>
              <a:t>Template information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572000" y="1504950"/>
            <a:ext cx="3667125" cy="4276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Title font: Times/Times New Roman</a:t>
            </a:r>
          </a:p>
          <a:p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Body font: Arial</a:t>
            </a:r>
          </a:p>
          <a:p>
            <a:endParaRPr lang="en-US" sz="1400" dirty="0" smtClean="0">
              <a:solidFill>
                <a:srgbClr val="163488"/>
              </a:solidFill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Color palette:</a:t>
            </a:r>
          </a:p>
          <a:p>
            <a:pPr lvl="1"/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Headlines</a:t>
            </a:r>
          </a:p>
          <a:p>
            <a:pPr lvl="1"/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Background</a:t>
            </a:r>
          </a:p>
          <a:p>
            <a:pPr lvl="1"/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Background 2</a:t>
            </a:r>
          </a:p>
          <a:p>
            <a:pPr lvl="1"/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Key takeaways</a:t>
            </a:r>
          </a:p>
          <a:p>
            <a:pPr lvl="1"/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Text</a:t>
            </a:r>
          </a:p>
          <a:p>
            <a:pPr lvl="1"/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Icons</a:t>
            </a:r>
          </a:p>
          <a:p>
            <a:pPr lvl="1"/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Charts/graphs</a:t>
            </a:r>
          </a:p>
          <a:p>
            <a:pPr lvl="1"/>
            <a:endParaRPr lang="en-US" sz="1400" dirty="0" smtClean="0">
              <a:solidFill>
                <a:srgbClr val="163488"/>
              </a:solidFill>
              <a:cs typeface="Arial" panose="020B0604020202020204" pitchFamily="34" charset="0"/>
            </a:endParaRPr>
          </a:p>
          <a:p>
            <a:pPr lvl="1"/>
            <a:endParaRPr lang="en-US" sz="1400" dirty="0" smtClean="0">
              <a:solidFill>
                <a:srgbClr val="163488"/>
              </a:solidFill>
              <a:cs typeface="Arial" panose="020B0604020202020204" pitchFamily="34" charset="0"/>
            </a:endParaRPr>
          </a:p>
          <a:p>
            <a:endParaRPr lang="en-US" sz="1400" dirty="0" smtClean="0">
              <a:solidFill>
                <a:srgbClr val="163488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791075" y="2409825"/>
            <a:ext cx="161925" cy="180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791075" y="2626931"/>
            <a:ext cx="161925" cy="180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791075" y="2844037"/>
            <a:ext cx="161925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791075" y="3061143"/>
            <a:ext cx="161925" cy="180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791075" y="3278249"/>
            <a:ext cx="161925" cy="180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791075" y="3495355"/>
            <a:ext cx="161925" cy="180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791075" y="3712460"/>
            <a:ext cx="161925" cy="1809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872037" y="3795552"/>
            <a:ext cx="161925" cy="180975"/>
          </a:xfrm>
          <a:prstGeom prst="rect">
            <a:avLst/>
          </a:prstGeom>
          <a:solidFill>
            <a:srgbClr val="2E8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4952999" y="3878644"/>
            <a:ext cx="161925" cy="1809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714375" y="1504950"/>
            <a:ext cx="3667125" cy="4276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 smtClean="0">
                <a:solidFill>
                  <a:srgbClr val="163488"/>
                </a:solidFill>
                <a:cs typeface="Arial" panose="020B0604020202020204" pitchFamily="34" charset="0"/>
              </a:rPr>
              <a:t>If you have any questions on the use of this template, please reach out to Beth Mueller with Baxter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60830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78" y="5259332"/>
            <a:ext cx="2255472" cy="375913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-52754"/>
            <a:ext cx="9144000" cy="4378325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insert cover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0" y="4387853"/>
            <a:ext cx="4102100" cy="1267563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0" y="5655416"/>
            <a:ext cx="4102100" cy="35560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23532" y="4347065"/>
            <a:ext cx="916753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67249" y="6411180"/>
            <a:ext cx="4136047" cy="352180"/>
          </a:xfrm>
        </p:spPr>
        <p:txBody>
          <a:bodyPr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Month DD, YYYY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31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-794"/>
            <a:ext cx="5486400" cy="5734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8763"/>
            <a:ext cx="4578350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7131"/>
            <a:ext cx="4578350" cy="4351338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486400" y="-1588"/>
            <a:ext cx="3657600" cy="5734051"/>
          </a:xfrm>
          <a:solidFill>
            <a:schemeClr val="bg2"/>
          </a:solidFill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43999250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32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solidFill>
            <a:schemeClr val="bg2"/>
          </a:solidFill>
        </p:spPr>
        <p:txBody>
          <a:bodyPr anchor="ctr"/>
          <a:lstStyle>
            <a:lvl1pPr marL="0" indent="0" algn="l">
              <a:buNone/>
              <a:defRPr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insert cover image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608493" y="275771"/>
            <a:ext cx="4306907" cy="6582229"/>
          </a:xfrm>
          <a:prstGeom prst="rect">
            <a:avLst/>
          </a:prstGeom>
          <a:gradFill flip="none" rotWithShape="1">
            <a:gsLst>
              <a:gs pos="48000">
                <a:schemeClr val="accent1"/>
              </a:gs>
              <a:gs pos="83000">
                <a:schemeClr val="accent1">
                  <a:alpha val="50000"/>
                </a:schemeClr>
              </a:gs>
              <a:gs pos="100000">
                <a:schemeClr val="accent1">
                  <a:alpha val="1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26796" y="2432051"/>
            <a:ext cx="3670300" cy="1190637"/>
          </a:xfrm>
        </p:spPr>
        <p:txBody>
          <a:bodyPr anchor="b">
            <a:noAutofit/>
          </a:bodyPr>
          <a:lstStyle>
            <a:lvl1pPr algn="ctr">
              <a:defRPr sz="2400" b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26796" y="3676698"/>
            <a:ext cx="3670300" cy="355602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26" name="Picture 2" descr="http://upload.wikimedia.org/wikipedia/commons/thumb/d/d4/Baxter.svg/2000px-Baxter.sv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395" y="1084073"/>
            <a:ext cx="2271102" cy="3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4926796" y="2202228"/>
            <a:ext cx="3670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926796" y="4297728"/>
            <a:ext cx="3670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4809775" y="5167086"/>
            <a:ext cx="3904343" cy="11611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926796" y="5301482"/>
            <a:ext cx="3670300" cy="452438"/>
          </a:xfrm>
        </p:spPr>
        <p:txBody>
          <a:bodyPr anchor="b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>
          <a:xfrm>
            <a:off x="5204609" y="5842127"/>
            <a:ext cx="3114674" cy="352180"/>
          </a:xfrm>
        </p:spPr>
        <p:txBody>
          <a:bodyPr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Month DD, YYYY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77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378" y="1078900"/>
            <a:ext cx="2255472" cy="375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1975" y="2498815"/>
            <a:ext cx="5480050" cy="1152925"/>
          </a:xfrm>
        </p:spPr>
        <p:txBody>
          <a:bodyPr anchor="b">
            <a:noAutofit/>
          </a:bodyPr>
          <a:lstStyle>
            <a:lvl1pPr algn="ctr">
              <a:defRPr sz="2400" b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20946"/>
            <a:ext cx="5486400" cy="355602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822450" y="2438400"/>
            <a:ext cx="54991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822450" y="4533900"/>
            <a:ext cx="54991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2450" y="5765006"/>
            <a:ext cx="5499100" cy="386557"/>
          </a:xfrm>
        </p:spPr>
        <p:txBody>
          <a:bodyPr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17687" y="6251019"/>
            <a:ext cx="3495190" cy="352180"/>
          </a:xfrm>
        </p:spPr>
        <p:txBody>
          <a:bodyPr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Month DD, YYYY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1811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5986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336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744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565" y="1177131"/>
            <a:ext cx="7886700" cy="501163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818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33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4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Full Wid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066800"/>
            <a:ext cx="9144000" cy="213360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insert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565" y="3420207"/>
            <a:ext cx="7886700" cy="283991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066837"/>
            <a:ext cx="916753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160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-794"/>
            <a:ext cx="5486400" cy="5734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8763"/>
            <a:ext cx="4578350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7131"/>
            <a:ext cx="4578350" cy="4351338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486400" y="-1588"/>
            <a:ext cx="3657600" cy="5734051"/>
          </a:xfrm>
          <a:solidFill>
            <a:schemeClr val="bg2"/>
          </a:solidFill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2778813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32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+ 2 Imag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-1588"/>
            <a:ext cx="4565650" cy="3303343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8350" y="-1588"/>
            <a:ext cx="4565650" cy="3303343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327646"/>
            <a:ext cx="9144000" cy="29585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29000"/>
            <a:ext cx="3653203" cy="568324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5650" y="3429000"/>
            <a:ext cx="4578350" cy="2716823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33147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>
            <a:spLocks noGrp="1"/>
          </p:cNvSpPr>
          <p:nvPr>
            <p:ph idx="17"/>
          </p:nvPr>
        </p:nvSpPr>
        <p:spPr>
          <a:xfrm>
            <a:off x="615950" y="4098678"/>
            <a:ext cx="3665903" cy="2047145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1226782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51054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105400" y="-1587"/>
            <a:ext cx="4038600" cy="192024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105400" y="1981993"/>
            <a:ext cx="4038600" cy="192024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8356"/>
            <a:ext cx="4273550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00"/>
            <a:ext cx="4273550" cy="4616145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5105400" y="3965574"/>
            <a:ext cx="4038600" cy="192024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105400" y="1653477"/>
            <a:ext cx="4038600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105400" y="3637057"/>
            <a:ext cx="4038600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5105400" y="5620638"/>
            <a:ext cx="4038600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8172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3216" userDrawn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2 Imag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51054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105400" y="-1587"/>
            <a:ext cx="4038600" cy="288036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105400" y="2926844"/>
            <a:ext cx="4038600" cy="288036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8832"/>
            <a:ext cx="4273550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2396"/>
            <a:ext cx="4273550" cy="4624849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105400" y="2613597"/>
            <a:ext cx="4038600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105400" y="5542028"/>
            <a:ext cx="4038600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69154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Small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5833"/>
            <a:ext cx="8174038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00"/>
            <a:ext cx="4273550" cy="4616145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255939" y="1181101"/>
            <a:ext cx="3594100" cy="46164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255938" y="5532375"/>
            <a:ext cx="3618797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33254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+ 2 Imag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-1588"/>
            <a:ext cx="4565650" cy="3303343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8350" y="-1588"/>
            <a:ext cx="4565650" cy="3303343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3327646"/>
            <a:ext cx="9144000" cy="29585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29000"/>
            <a:ext cx="3653203" cy="568324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5650" y="3429000"/>
            <a:ext cx="4578350" cy="2716823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33147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>
            <a:spLocks noGrp="1"/>
          </p:cNvSpPr>
          <p:nvPr>
            <p:ph idx="17"/>
          </p:nvPr>
        </p:nvSpPr>
        <p:spPr>
          <a:xfrm>
            <a:off x="615950" y="4098678"/>
            <a:ext cx="3665903" cy="2047145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1027728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2 Smalle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9239"/>
            <a:ext cx="8174038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00"/>
            <a:ext cx="4273550" cy="4616145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255939" y="1181100"/>
            <a:ext cx="3594100" cy="213969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255939" y="3393252"/>
            <a:ext cx="3594100" cy="241395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255938" y="5542028"/>
            <a:ext cx="3594101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5255938" y="3055620"/>
            <a:ext cx="3594101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91085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rgbClr val="6C469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9239"/>
            <a:ext cx="8174038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00"/>
            <a:ext cx="4273550" cy="562769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255939" y="1181406"/>
            <a:ext cx="3594100" cy="4351337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6"/>
          </p:nvPr>
        </p:nvSpPr>
        <p:spPr>
          <a:xfrm>
            <a:off x="628650" y="1868487"/>
            <a:ext cx="4298950" cy="366425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255938" y="5267567"/>
            <a:ext cx="3594101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36871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22764" y="3429000"/>
            <a:ext cx="8298472" cy="27241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330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565" y="1177131"/>
            <a:ext cx="7886700" cy="2010569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33730" y="4577080"/>
            <a:ext cx="1755140" cy="1409700"/>
          </a:xfrm>
        </p:spPr>
        <p:txBody>
          <a:bodyPr>
            <a:noAutofit/>
          </a:bodyPr>
          <a:lstStyle>
            <a:lvl1pPr algn="ctr">
              <a:defRPr sz="1000" cap="all" baseline="0">
                <a:solidFill>
                  <a:schemeClr val="accent1"/>
                </a:solidFill>
              </a:defRPr>
            </a:lvl1pPr>
            <a:lvl2pPr algn="ctr">
              <a:spcBef>
                <a:spcPts val="300"/>
              </a:spcBef>
              <a:defRPr sz="1100" b="0"/>
            </a:lvl2pPr>
            <a:lvl3pPr>
              <a:spcBef>
                <a:spcPts val="300"/>
              </a:spcBef>
              <a:defRPr sz="1100"/>
            </a:lvl3pPr>
            <a:lvl4pPr>
              <a:spcBef>
                <a:spcPts val="300"/>
              </a:spcBef>
              <a:defRPr sz="1100"/>
            </a:lvl4pPr>
            <a:lvl5pPr>
              <a:spcBef>
                <a:spcPts val="300"/>
              </a:spcBef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90178" y="4577080"/>
            <a:ext cx="1755140" cy="1409700"/>
          </a:xfrm>
        </p:spPr>
        <p:txBody>
          <a:bodyPr>
            <a:noAutofit/>
          </a:bodyPr>
          <a:lstStyle>
            <a:lvl1pPr algn="ctr">
              <a:defRPr sz="1000" cap="all" baseline="0">
                <a:solidFill>
                  <a:schemeClr val="accent1"/>
                </a:solidFill>
              </a:defRPr>
            </a:lvl1pPr>
            <a:lvl2pPr algn="ctr">
              <a:spcBef>
                <a:spcPts val="300"/>
              </a:spcBef>
              <a:defRPr sz="1100" b="0"/>
            </a:lvl2pPr>
            <a:lvl3pPr>
              <a:spcBef>
                <a:spcPts val="300"/>
              </a:spcBef>
              <a:defRPr sz="1100"/>
            </a:lvl3pPr>
            <a:lvl4pPr>
              <a:spcBef>
                <a:spcPts val="300"/>
              </a:spcBef>
              <a:defRPr sz="1100"/>
            </a:lvl4pPr>
            <a:lvl5pPr>
              <a:spcBef>
                <a:spcPts val="300"/>
              </a:spcBef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746626" y="4577080"/>
            <a:ext cx="1755140" cy="1409700"/>
          </a:xfrm>
        </p:spPr>
        <p:txBody>
          <a:bodyPr>
            <a:noAutofit/>
          </a:bodyPr>
          <a:lstStyle>
            <a:lvl1pPr algn="ctr">
              <a:defRPr sz="1000" cap="all" baseline="0">
                <a:solidFill>
                  <a:schemeClr val="accent1"/>
                </a:solidFill>
              </a:defRPr>
            </a:lvl1pPr>
            <a:lvl2pPr algn="ctr">
              <a:spcBef>
                <a:spcPts val="300"/>
              </a:spcBef>
              <a:defRPr sz="1100" b="0"/>
            </a:lvl2pPr>
            <a:lvl3pPr>
              <a:spcBef>
                <a:spcPts val="300"/>
              </a:spcBef>
              <a:defRPr sz="1100"/>
            </a:lvl3pPr>
            <a:lvl4pPr>
              <a:spcBef>
                <a:spcPts val="300"/>
              </a:spcBef>
              <a:defRPr sz="1100"/>
            </a:lvl4pPr>
            <a:lvl5pPr>
              <a:spcBef>
                <a:spcPts val="300"/>
              </a:spcBef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803075" y="4577080"/>
            <a:ext cx="1755140" cy="1409700"/>
          </a:xfrm>
        </p:spPr>
        <p:txBody>
          <a:bodyPr>
            <a:noAutofit/>
          </a:bodyPr>
          <a:lstStyle>
            <a:lvl1pPr algn="ctr">
              <a:defRPr sz="1000" cap="all" baseline="0">
                <a:solidFill>
                  <a:schemeClr val="accent1"/>
                </a:solidFill>
              </a:defRPr>
            </a:lvl1pPr>
            <a:lvl2pPr algn="ctr">
              <a:spcBef>
                <a:spcPts val="300"/>
              </a:spcBef>
              <a:defRPr sz="1100" b="0"/>
            </a:lvl2pPr>
            <a:lvl3pPr>
              <a:spcBef>
                <a:spcPts val="300"/>
              </a:spcBef>
              <a:defRPr sz="1100"/>
            </a:lvl3pPr>
            <a:lvl4pPr>
              <a:spcBef>
                <a:spcPts val="300"/>
              </a:spcBef>
              <a:defRPr sz="1100"/>
            </a:lvl4pPr>
            <a:lvl5pPr>
              <a:spcBef>
                <a:spcPts val="300"/>
              </a:spcBef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1089025" y="3641724"/>
            <a:ext cx="844550" cy="844550"/>
          </a:xfrm>
          <a:prstGeom prst="ellipse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3145473" y="3641724"/>
            <a:ext cx="844550" cy="844550"/>
          </a:xfrm>
          <a:prstGeom prst="ellipse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5201921" y="3641724"/>
            <a:ext cx="844550" cy="844550"/>
          </a:xfrm>
          <a:prstGeom prst="ellipse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7258369" y="3641724"/>
            <a:ext cx="844550" cy="844550"/>
          </a:xfrm>
          <a:prstGeom prst="ellipse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755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565" y="1177131"/>
            <a:ext cx="7886700" cy="62626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5"/>
          </p:nvPr>
        </p:nvSpPr>
        <p:spPr>
          <a:xfrm>
            <a:off x="690565" y="1803400"/>
            <a:ext cx="7943850" cy="37084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436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2 Images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54864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486400" y="-1588"/>
            <a:ext cx="3657600" cy="278892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486400" y="2868648"/>
            <a:ext cx="3657600" cy="278892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4286"/>
            <a:ext cx="4578350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8424"/>
            <a:ext cx="4578350" cy="632767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7"/>
          </p:nvPr>
        </p:nvSpPr>
        <p:spPr>
          <a:xfrm>
            <a:off x="628650" y="2336682"/>
            <a:ext cx="4578350" cy="334059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01" y="2522156"/>
            <a:ext cx="3657600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5486401" y="5392392"/>
            <a:ext cx="3657600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01602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912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330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7131"/>
            <a:ext cx="7886700" cy="1972469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rgbClr val="6C469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362450" y="3429000"/>
            <a:ext cx="0" cy="2380763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279400" y="3429000"/>
            <a:ext cx="3873500" cy="419100"/>
          </a:xfrm>
        </p:spPr>
        <p:txBody>
          <a:bodyPr anchor="ctr">
            <a:noAutofit/>
          </a:bodyPr>
          <a:lstStyle>
            <a:lvl1pPr algn="ctr">
              <a:defRPr sz="11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hart Placeholder 15"/>
          <p:cNvSpPr>
            <a:spLocks noGrp="1"/>
          </p:cNvSpPr>
          <p:nvPr>
            <p:ph type="chart" sz="quarter" idx="16"/>
          </p:nvPr>
        </p:nvSpPr>
        <p:spPr>
          <a:xfrm>
            <a:off x="4572000" y="3429001"/>
            <a:ext cx="4278313" cy="2380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2472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079398" y="2061561"/>
            <a:ext cx="0" cy="3381296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 userDrawn="1"/>
        </p:nvSpPr>
        <p:spPr>
          <a:xfrm>
            <a:off x="279400" y="2061561"/>
            <a:ext cx="2681514" cy="3381296"/>
          </a:xfrm>
          <a:prstGeom prst="rect">
            <a:avLst/>
          </a:prstGeom>
          <a:solidFill>
            <a:srgbClr val="12306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3197882" y="2061561"/>
            <a:ext cx="2681514" cy="3381296"/>
          </a:xfrm>
          <a:prstGeom prst="rect">
            <a:avLst/>
          </a:prstGeom>
          <a:solidFill>
            <a:srgbClr val="12306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6116364" y="2061561"/>
            <a:ext cx="2681514" cy="3381296"/>
          </a:xfrm>
          <a:prstGeom prst="rect">
            <a:avLst/>
          </a:prstGeom>
          <a:solidFill>
            <a:srgbClr val="12306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997880" y="2061561"/>
            <a:ext cx="0" cy="3381296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7131"/>
            <a:ext cx="7886700" cy="550069"/>
          </a:xfrm>
        </p:spPr>
        <p:txBody>
          <a:bodyPr>
            <a:noAutofit/>
          </a:bodyPr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75045" y="2230549"/>
            <a:ext cx="2376714" cy="419100"/>
          </a:xfrm>
        </p:spPr>
        <p:txBody>
          <a:bodyPr anchor="ctr">
            <a:noAutofit/>
          </a:bodyPr>
          <a:lstStyle>
            <a:lvl1pPr algn="ctr"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hart Placeholder 15"/>
          <p:cNvSpPr>
            <a:spLocks noGrp="1"/>
          </p:cNvSpPr>
          <p:nvPr>
            <p:ph type="chart" sz="quarter" idx="16"/>
          </p:nvPr>
        </p:nvSpPr>
        <p:spPr>
          <a:xfrm>
            <a:off x="475046" y="2822382"/>
            <a:ext cx="2376714" cy="2380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3383643" y="2230549"/>
            <a:ext cx="2376714" cy="419100"/>
          </a:xfrm>
        </p:spPr>
        <p:txBody>
          <a:bodyPr anchor="ctr">
            <a:noAutofit/>
          </a:bodyPr>
          <a:lstStyle>
            <a:lvl1pPr algn="ctr"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Chart Placeholder 15"/>
          <p:cNvSpPr>
            <a:spLocks noGrp="1"/>
          </p:cNvSpPr>
          <p:nvPr>
            <p:ph type="chart" sz="quarter" idx="18"/>
          </p:nvPr>
        </p:nvSpPr>
        <p:spPr>
          <a:xfrm>
            <a:off x="3383644" y="2822382"/>
            <a:ext cx="2376714" cy="2380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6257700" y="2230549"/>
            <a:ext cx="2376714" cy="419100"/>
          </a:xfrm>
        </p:spPr>
        <p:txBody>
          <a:bodyPr anchor="ctr">
            <a:noAutofit/>
          </a:bodyPr>
          <a:lstStyle>
            <a:lvl1pPr algn="ctr"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Chart Placeholder 15"/>
          <p:cNvSpPr>
            <a:spLocks noGrp="1"/>
          </p:cNvSpPr>
          <p:nvPr>
            <p:ph type="chart" sz="quarter" idx="20"/>
          </p:nvPr>
        </p:nvSpPr>
        <p:spPr>
          <a:xfrm>
            <a:off x="6257701" y="2822382"/>
            <a:ext cx="2376714" cy="2380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98447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3600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1334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2985"/>
            <a:ext cx="8174038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377" y="2768998"/>
            <a:ext cx="3865662" cy="562769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6"/>
          </p:nvPr>
        </p:nvSpPr>
        <p:spPr>
          <a:xfrm>
            <a:off x="628650" y="1445907"/>
            <a:ext cx="4044950" cy="4170748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28988" y="1445907"/>
            <a:ext cx="0" cy="4188405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7"/>
          </p:nvPr>
        </p:nvSpPr>
        <p:spPr>
          <a:xfrm>
            <a:off x="4984377" y="4856196"/>
            <a:ext cx="3865662" cy="562769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400812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7131"/>
            <a:ext cx="3741735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773615" y="1177131"/>
            <a:ext cx="3741735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0" y="1175912"/>
            <a:ext cx="0" cy="4352557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6385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Line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6153"/>
            <a:ext cx="8174038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19"/>
            <a:ext cx="4273550" cy="4616126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5"/>
          </p:nvPr>
        </p:nvSpPr>
        <p:spPr>
          <a:xfrm>
            <a:off x="5461000" y="1181101"/>
            <a:ext cx="3341688" cy="46164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08756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51054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105400" y="-1587"/>
            <a:ext cx="4038600" cy="192024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105400" y="1981993"/>
            <a:ext cx="4038600" cy="192024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8356"/>
            <a:ext cx="4273550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00"/>
            <a:ext cx="4273550" cy="4616145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5105400" y="3965574"/>
            <a:ext cx="4038600" cy="192024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105400" y="1653477"/>
            <a:ext cx="4038600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105400" y="3637057"/>
            <a:ext cx="4038600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5105400" y="5620638"/>
            <a:ext cx="4038600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76762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3216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486400" y="-1588"/>
            <a:ext cx="3657600" cy="278892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486400" y="2868648"/>
            <a:ext cx="3657600" cy="2788920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rgbClr val="6C469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rgbClr val="6C4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-793"/>
            <a:ext cx="5486400" cy="5658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9392"/>
            <a:ext cx="4578350" cy="5683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7131"/>
            <a:ext cx="4578350" cy="4351338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1507474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  <a:endParaRPr lang="en-US" dirty="0">
              <a:solidFill>
                <a:srgbClr val="1634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35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840068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35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25574"/>
            <a:ext cx="7886700" cy="1374773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805590"/>
            <a:ext cx="7886700" cy="356709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432785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2000" cy="635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25574"/>
            <a:ext cx="3653203" cy="1374773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805590"/>
            <a:ext cx="3653203" cy="356709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Section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6350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7802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46274"/>
            <a:ext cx="7886700" cy="1374773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130755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7131"/>
            <a:ext cx="3741735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8455"/>
            <a:ext cx="7886700" cy="203200"/>
          </a:xfrm>
        </p:spPr>
        <p:txBody>
          <a:bodyPr anchor="ctr">
            <a:no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773615" y="1177131"/>
            <a:ext cx="3741735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0" y="1175912"/>
            <a:ext cx="0" cy="4352557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57019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2 Smaller Images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91440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0727"/>
            <a:ext cx="8174038" cy="568324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00"/>
            <a:ext cx="4273550" cy="4351338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8455"/>
            <a:ext cx="8174038" cy="203200"/>
          </a:xfrm>
        </p:spPr>
        <p:txBody>
          <a:bodyPr anchor="ctr">
            <a:no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Section Title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255939" y="1181405"/>
            <a:ext cx="3594100" cy="213969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255939" y="3383950"/>
            <a:ext cx="3594100" cy="213969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255938" y="5258470"/>
            <a:ext cx="3594101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5255938" y="3055925"/>
            <a:ext cx="3594101" cy="265176"/>
          </a:xfrm>
          <a:solidFill>
            <a:srgbClr val="FFFFFF">
              <a:alpha val="50980"/>
            </a:srgbClr>
          </a:solidFill>
        </p:spPr>
        <p:txBody>
          <a:bodyPr lIns="182880" rIns="182880" anchor="ctr"/>
          <a:lstStyle>
            <a:lvl1pPr>
              <a:defRPr sz="11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Insert optional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2421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Line Graph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0565" y="5922169"/>
            <a:ext cx="7496175" cy="438150"/>
          </a:xfrm>
        </p:spPr>
        <p:txBody>
          <a:bodyPr anchor="ctr">
            <a:noAutofit/>
          </a:bodyPr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Key Takeaway statement</a:t>
            </a:r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516733" y="6016704"/>
            <a:ext cx="140570" cy="249080"/>
          </a:xfrm>
          <a:custGeom>
            <a:avLst/>
            <a:gdLst>
              <a:gd name="connsiteX0" fmla="*/ 0 w 152401"/>
              <a:gd name="connsiteY0" fmla="*/ 0 h 270043"/>
              <a:gd name="connsiteX1" fmla="*/ 152401 w 152401"/>
              <a:gd name="connsiteY1" fmla="*/ 135021 h 270043"/>
              <a:gd name="connsiteX2" fmla="*/ 0 w 152401"/>
              <a:gd name="connsiteY2" fmla="*/ 270043 h 270043"/>
              <a:gd name="connsiteX3" fmla="*/ 0 w 152401"/>
              <a:gd name="connsiteY3" fmla="*/ 204642 h 270043"/>
              <a:gd name="connsiteX4" fmla="*/ 78582 w 152401"/>
              <a:gd name="connsiteY4" fmla="*/ 135021 h 270043"/>
              <a:gd name="connsiteX5" fmla="*/ 0 w 152401"/>
              <a:gd name="connsiteY5" fmla="*/ 65400 h 2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1" h="270043">
                <a:moveTo>
                  <a:pt x="0" y="0"/>
                </a:moveTo>
                <a:lnTo>
                  <a:pt x="152401" y="135021"/>
                </a:lnTo>
                <a:lnTo>
                  <a:pt x="0" y="270043"/>
                </a:lnTo>
                <a:lnTo>
                  <a:pt x="0" y="204642"/>
                </a:lnTo>
                <a:lnTo>
                  <a:pt x="78582" y="135021"/>
                </a:lnTo>
                <a:lnTo>
                  <a:pt x="0" y="6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3882"/>
            <a:ext cx="8174038" cy="568324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19"/>
            <a:ext cx="4273550" cy="4616126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8455"/>
            <a:ext cx="8174038" cy="203200"/>
          </a:xfrm>
        </p:spPr>
        <p:txBody>
          <a:bodyPr anchor="ctr">
            <a:no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Section Title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5"/>
          </p:nvPr>
        </p:nvSpPr>
        <p:spPr>
          <a:xfrm>
            <a:off x="5461000" y="1181101"/>
            <a:ext cx="3341688" cy="46164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91531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7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-52754"/>
            <a:ext cx="9144000" cy="43783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insert cover image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4551" y="5684325"/>
            <a:ext cx="4102100" cy="355602"/>
          </a:xfr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87B8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26" name="Picture 2" descr="http://upload.wikimedia.org/wikipedia/commons/thumb/d/d4/Baxter.svg/2000px-Baxter.sv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28" y="5257200"/>
            <a:ext cx="2271102" cy="3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-23532" y="4347065"/>
            <a:ext cx="916753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4654551" y="4389217"/>
            <a:ext cx="3670300" cy="1252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6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Thank You!</a:t>
            </a:r>
            <a:endParaRPr lang="en-US" sz="360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654551" y="6318052"/>
            <a:ext cx="3670300" cy="488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Baxter.com</a:t>
            </a:r>
            <a:endParaRPr lang="en-US" sz="1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327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97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slideLayout" Target="../slideLayouts/slideLayout99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54724"/>
            <a:ext cx="7886700" cy="568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0565" y="11771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81853" y="6472726"/>
            <a:ext cx="4521444" cy="3521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Baxter Confidential — Highly Restricted: Do not distribute without prior approval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415" y="6471686"/>
            <a:ext cx="43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8C6552-28A6-4B16-9E21-E1DE288B8ED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577152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90" r:id="rId5"/>
    <p:sldLayoutId id="2147483662" r:id="rId6"/>
    <p:sldLayoutId id="2147483664" r:id="rId7"/>
    <p:sldLayoutId id="2147483666" r:id="rId8"/>
    <p:sldLayoutId id="2147483667" r:id="rId9"/>
    <p:sldLayoutId id="214748368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63" r:id="rId20"/>
    <p:sldLayoutId id="2147483668" r:id="rId21"/>
    <p:sldLayoutId id="2147483665" r:id="rId22"/>
    <p:sldLayoutId id="2147483654" r:id="rId23"/>
    <p:sldLayoutId id="2147483655" r:id="rId24"/>
    <p:sldLayoutId id="2147483678" r:id="rId25"/>
    <p:sldLayoutId id="2147483679" r:id="rId26"/>
    <p:sldLayoutId id="2147483680" r:id="rId27"/>
    <p:sldLayoutId id="2147483686" r:id="rId28"/>
    <p:sldLayoutId id="2147483684" r:id="rId29"/>
    <p:sldLayoutId id="2147483685" r:id="rId30"/>
    <p:sldLayoutId id="2147483682" r:id="rId31"/>
    <p:sldLayoutId id="2147483681" r:id="rId32"/>
    <p:sldLayoutId id="2147483683" r:id="rId33"/>
    <p:sldLayoutId id="2147483687" r:id="rId3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bg1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None/>
        <a:defRPr sz="1600" b="1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685800" rtl="0" eaLnBrk="1" latinLnBrk="0" hangingPunct="1">
        <a:lnSpc>
          <a:spcPct val="100000"/>
        </a:lnSpc>
        <a:spcBef>
          <a:spcPts val="1600"/>
        </a:spcBef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anose="05000000000000000000" pitchFamily="2" charset="2"/>
        <a:buChar char="§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4000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anose="05000000000000000000" pitchFamily="2" charset="2"/>
        <a:buChar char="§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6286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anose="05000000000000000000" pitchFamily="2" charset="2"/>
        <a:buChar char="§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336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42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54724"/>
            <a:ext cx="7886700" cy="568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0565" y="11771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81853" y="6472726"/>
            <a:ext cx="4521444" cy="3521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415" y="6471686"/>
            <a:ext cx="43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8606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bg1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None/>
        <a:defRPr sz="1600" b="1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685800" rtl="0" eaLnBrk="1" latinLnBrk="0" hangingPunct="1">
        <a:lnSpc>
          <a:spcPct val="100000"/>
        </a:lnSpc>
        <a:spcBef>
          <a:spcPts val="1600"/>
        </a:spcBef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anose="05000000000000000000" pitchFamily="2" charset="2"/>
        <a:buChar char="§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4000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anose="05000000000000000000" pitchFamily="2" charset="2"/>
        <a:buChar char="§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6286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anose="05000000000000000000" pitchFamily="2" charset="2"/>
        <a:buChar char="§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336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422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" y="6546808"/>
            <a:ext cx="890589" cy="1484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54724"/>
            <a:ext cx="7886700" cy="568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0565" y="11771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81853" y="6472726"/>
            <a:ext cx="4521444" cy="3521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415" y="6471686"/>
            <a:ext cx="43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‹#›</a:t>
            </a:fld>
            <a:endParaRPr lang="en-US" dirty="0">
              <a:solidFill>
                <a:srgbClr val="163488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621024"/>
            <a:ext cx="628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8705853" y="6450257"/>
            <a:ext cx="16888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b="1" dirty="0" smtClean="0">
                <a:solidFill>
                  <a:srgbClr val="163488"/>
                </a:solidFill>
                <a:cs typeface="Arial" panose="020B060402020202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63857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58" r:id="rId32"/>
    <p:sldLayoutId id="2147483759" r:id="rId33"/>
    <p:sldLayoutId id="2147483760" r:id="rId3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bg1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None/>
        <a:defRPr sz="1600" b="1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685800" rtl="0" eaLnBrk="1" latinLnBrk="0" hangingPunct="1">
        <a:lnSpc>
          <a:spcPct val="100000"/>
        </a:lnSpc>
        <a:spcBef>
          <a:spcPts val="1600"/>
        </a:spcBef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anose="05000000000000000000" pitchFamily="2" charset="2"/>
        <a:buChar char="§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4000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anose="05000000000000000000" pitchFamily="2" charset="2"/>
        <a:buChar char="§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6286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anose="05000000000000000000" pitchFamily="2" charset="2"/>
        <a:buChar char="§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336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42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hyperlink" Target="https://worksites.connect.inbaxter.com/sites/TDP/TDP%20Pictures/TDP%20Clothing%20Drive%202013A.JPG" TargetMode="Externa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worksites.connect.inbaxter.com/sites/TDP/TDP%20Pictures/Feed%20My%20Starving%20Children%202013.jpg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file://localhost/Volumes/Lacie%201/%20CREATIVE/current%20clients/Baxter/Baxter%20Corp%20Factsheet_Folder/Design/BG/art/Infographic_Home.jpg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2.xml"/><Relationship Id="rId6" Type="http://schemas.openxmlformats.org/officeDocument/2006/relationships/image" Target="file://localhost/Volumes/Lacie%201/%20CREATIVE/current%20clients/Baxter/Baxter%20Corp%20Factsheet_Folder/Design/BG/art/Infographic_Clinic.jpg" TargetMode="External"/><Relationship Id="rId5" Type="http://schemas.openxmlformats.org/officeDocument/2006/relationships/image" Target="../media/image7.jpeg"/><Relationship Id="rId4" Type="http://schemas.openxmlformats.org/officeDocument/2006/relationships/image" Target="file://localhost/Volumes/Lacie%201/%20CREATIVE/current%20clients/Baxter/Baxter%20Corp%20Factsheet_Folder/Design/BG/art/Infographic_Hospital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artners.baxter.com/sites/CorporatePhotoLib/_layouts/listform.aspx?PageType=4&amp;ListId=%7b7621B05D-132B-4EB8-A2A0-46953984980C%7d&amp;ID=395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artners.baxter.com/sites/CorporatePhotoLib/Picture%20Library/2008AR_NorthCove_wb6k3232.tif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hyperlink" Target="https://partners.baxter.com/sites/CorporatePhotoLib/Picture%20Library/Shot_3_140909_SIN_MP_HighSpeedTopEndAssmbly_-18.tif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9" b="6419"/>
          <a:stretch>
            <a:fillRect/>
          </a:stretch>
        </p:blipFill>
        <p:spPr/>
      </p:pic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4656618" y="5249108"/>
            <a:ext cx="4102100" cy="1267563"/>
          </a:xfrm>
        </p:spPr>
        <p:txBody>
          <a:bodyPr/>
          <a:lstStyle/>
          <a:p>
            <a:r>
              <a:rPr lang="en-US" dirty="0" smtClean="0"/>
              <a:t>Advancing STEM Talent at Baxter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Marcus Schabacker, CVP</a:t>
            </a:r>
            <a:br>
              <a:rPr lang="en-US" sz="2000" dirty="0" smtClean="0"/>
            </a:br>
            <a:r>
              <a:rPr lang="en-US" sz="2000" dirty="0" smtClean="0"/>
              <a:t>Chief Scientific Officer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800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5400897" y="5751109"/>
            <a:ext cx="4102100" cy="35560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67249" y="6258780"/>
            <a:ext cx="4136047" cy="352180"/>
          </a:xfrm>
        </p:spPr>
        <p:txBody>
          <a:bodyPr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sz="1600" dirty="0" smtClean="0"/>
              <a:t>October 1, 2015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2011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90" y="1372687"/>
            <a:ext cx="7847620" cy="46952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4" y="5611152"/>
            <a:ext cx="1376769" cy="40997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Science@Work: Demonstrating Impact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305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Attract, Engage and Develop a Diverse Pool of </a:t>
            </a:r>
            <a:br>
              <a:rPr lang="en-US" b="1" dirty="0" smtClean="0"/>
            </a:br>
            <a:r>
              <a:rPr lang="en-US" b="1" dirty="0" smtClean="0"/>
              <a:t>STEM Talent 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426299" y="5922169"/>
            <a:ext cx="4380214" cy="438150"/>
          </a:xfrm>
        </p:spPr>
        <p:txBody>
          <a:bodyPr/>
          <a:lstStyle/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We attract diversity with diversity. 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15" name="Inter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3087" y="2616074"/>
            <a:ext cx="4371638" cy="242248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47876" y="5140154"/>
            <a:ext cx="467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Baxter recruiting for new talent at a National Society of Black Engineers event.</a:t>
            </a:r>
            <a:endParaRPr lang="en-US" sz="14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2064216" y="1200030"/>
            <a:ext cx="6699774" cy="96164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Attract, engage and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develop pool of top talent for Baxter’s Early Talent Program and other open Baxter positions</a:t>
            </a:r>
          </a:p>
        </p:txBody>
      </p:sp>
      <p:sp>
        <p:nvSpPr>
          <p:cNvPr id="17" name="Shape 16"/>
          <p:cNvSpPr/>
          <p:nvPr/>
        </p:nvSpPr>
        <p:spPr>
          <a:xfrm rot="17390302">
            <a:off x="-1659700" y="2555152"/>
            <a:ext cx="4987344" cy="2427116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bg2">
              <a:lumMod val="75000"/>
              <a:alpha val="70000"/>
            </a:scheme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 rot="1190302">
            <a:off x="473862" y="4508224"/>
            <a:ext cx="210312" cy="210312"/>
          </a:xfrm>
          <a:prstGeom prst="ellipse">
            <a:avLst/>
          </a:prstGeom>
          <a:blipFill rotWithShape="0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937754" y="4132831"/>
            <a:ext cx="1979565" cy="1101090"/>
          </a:xfrm>
          <a:custGeom>
            <a:avLst/>
            <a:gdLst>
              <a:gd name="connsiteX0" fmla="*/ 0 w 1699583"/>
              <a:gd name="connsiteY0" fmla="*/ 0 h 1101090"/>
              <a:gd name="connsiteX1" fmla="*/ 1699583 w 1699583"/>
              <a:gd name="connsiteY1" fmla="*/ 0 h 1101090"/>
              <a:gd name="connsiteX2" fmla="*/ 1699583 w 1699583"/>
              <a:gd name="connsiteY2" fmla="*/ 1101090 h 1101090"/>
              <a:gd name="connsiteX3" fmla="*/ 0 w 1699583"/>
              <a:gd name="connsiteY3" fmla="*/ 1101090 h 1101090"/>
              <a:gd name="connsiteX4" fmla="*/ 0 w 1699583"/>
              <a:gd name="connsiteY4" fmla="*/ 0 h 110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9583" h="1101090">
                <a:moveTo>
                  <a:pt x="0" y="0"/>
                </a:moveTo>
                <a:lnTo>
                  <a:pt x="1699583" y="0"/>
                </a:lnTo>
                <a:lnTo>
                  <a:pt x="1699583" y="1101090"/>
                </a:lnTo>
                <a:lnTo>
                  <a:pt x="0" y="11010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kern="12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b="1" kern="12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b="1" kern="1200" dirty="0" smtClean="0">
                <a:solidFill>
                  <a:schemeClr val="accent5">
                    <a:lumMod val="75000"/>
                  </a:schemeClr>
                </a:solidFill>
              </a:rPr>
              <a:t>Intern and </a:t>
            </a:r>
            <a:br>
              <a:rPr lang="en-US" b="1" kern="12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b="1" kern="1200" dirty="0" smtClean="0">
                <a:solidFill>
                  <a:schemeClr val="accent5">
                    <a:lumMod val="75000"/>
                  </a:schemeClr>
                </a:solidFill>
              </a:rPr>
              <a:t>Co-Op Program</a:t>
            </a:r>
            <a:endParaRPr lang="en-US" b="1" kern="1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26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TDP logo" descr="C:\Users\pendond\AppData\Local\Microsoft\Windows\Temporary Internet Files\Content.Outlook\U6OF4GVR\tdp_styleguide (2)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897" y="2252279"/>
            <a:ext cx="2165979" cy="131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hape 12"/>
          <p:cNvSpPr/>
          <p:nvPr/>
        </p:nvSpPr>
        <p:spPr>
          <a:xfrm rot="17390302">
            <a:off x="-1659700" y="2555152"/>
            <a:ext cx="4987344" cy="2427116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bg2">
              <a:lumMod val="75000"/>
              <a:alpha val="70000"/>
            </a:scheme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021" y="254724"/>
            <a:ext cx="7886700" cy="568324"/>
          </a:xfrm>
        </p:spPr>
        <p:txBody>
          <a:bodyPr/>
          <a:lstStyle/>
          <a:p>
            <a:r>
              <a:rPr lang="en-US" b="1" dirty="0" smtClean="0"/>
              <a:t>Develop Future STEM Leaders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12</a:t>
            </a:fld>
            <a:endParaRPr lang="en-US" dirty="0">
              <a:solidFill>
                <a:srgbClr val="163488"/>
              </a:solidFill>
            </a:endParaRPr>
          </a:p>
        </p:txBody>
      </p:sp>
      <p:pic>
        <p:nvPicPr>
          <p:cNvPr id="22" name="TD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5778" y="4509691"/>
            <a:ext cx="3813697" cy="1895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 rot="1190302">
            <a:off x="450523" y="3263013"/>
            <a:ext cx="286512" cy="28651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075" name="Picture 3" descr="C:\Users\pendond\AppData\Local\Microsoft\Windows\Temporary Internet Files\Content.Outlook\U6OF4GVR\outside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/>
          <a:stretch/>
        </p:blipFill>
        <p:spPr bwMode="auto">
          <a:xfrm>
            <a:off x="2025327" y="4435260"/>
            <a:ext cx="2756690" cy="192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55458" y="6366883"/>
            <a:ext cx="2986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Technical Development Program community volunteers.</a:t>
            </a:r>
            <a:endParaRPr lang="en-US" sz="9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941505" y="6297927"/>
            <a:ext cx="36573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Technical Development Program  graduates and alumni.</a:t>
            </a:r>
            <a:endParaRPr lang="en-US" sz="9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064216" y="1200030"/>
            <a:ext cx="6699774" cy="96164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future Baxter leaders prepared to design and produce Baxter’s next generation of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999521" y="3266331"/>
            <a:ext cx="2821849" cy="1148999"/>
          </a:xfrm>
          <a:custGeom>
            <a:avLst/>
            <a:gdLst>
              <a:gd name="connsiteX0" fmla="*/ 0 w 1463040"/>
              <a:gd name="connsiteY0" fmla="*/ 0 h 2072640"/>
              <a:gd name="connsiteX1" fmla="*/ 1463040 w 1463040"/>
              <a:gd name="connsiteY1" fmla="*/ 0 h 2072640"/>
              <a:gd name="connsiteX2" fmla="*/ 1463040 w 1463040"/>
              <a:gd name="connsiteY2" fmla="*/ 2072640 h 2072640"/>
              <a:gd name="connsiteX3" fmla="*/ 0 w 1463040"/>
              <a:gd name="connsiteY3" fmla="*/ 2072640 h 2072640"/>
              <a:gd name="connsiteX4" fmla="*/ 0 w 1463040"/>
              <a:gd name="connsiteY4" fmla="*/ 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2072640">
                <a:moveTo>
                  <a:pt x="0" y="0"/>
                </a:moveTo>
                <a:lnTo>
                  <a:pt x="1463040" y="0"/>
                </a:lnTo>
                <a:lnTo>
                  <a:pt x="1463040" y="2072640"/>
                </a:lnTo>
                <a:lnTo>
                  <a:pt x="0" y="20726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kern="1200" dirty="0" smtClean="0">
                <a:solidFill>
                  <a:schemeClr val="accent3"/>
                </a:solidFill>
              </a:rPr>
              <a:t>Early Talent Technical </a:t>
            </a:r>
            <a:br>
              <a:rPr lang="en-US" b="1" kern="1200" dirty="0" smtClean="0">
                <a:solidFill>
                  <a:schemeClr val="accent3"/>
                </a:solidFill>
              </a:rPr>
            </a:br>
            <a:r>
              <a:rPr lang="en-US" b="1" kern="1200" dirty="0" smtClean="0">
                <a:solidFill>
                  <a:schemeClr val="accent3"/>
                </a:solidFill>
              </a:rPr>
              <a:t>Development Program</a:t>
            </a:r>
            <a:endParaRPr lang="en-US" b="1" kern="1200" dirty="0">
              <a:solidFill>
                <a:schemeClr val="accent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80561" y="4064383"/>
            <a:ext cx="2913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Technical Development Program  community volunteers.</a:t>
            </a:r>
            <a:endParaRPr lang="en-US" sz="900" b="1" dirty="0"/>
          </a:p>
        </p:txBody>
      </p:sp>
      <p:pic>
        <p:nvPicPr>
          <p:cNvPr id="2050" name="Picture 2" descr="Pictur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448" y="2414812"/>
            <a:ext cx="2441448" cy="161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56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Attracting</a:t>
            </a:r>
            <a:r>
              <a:rPr lang="en-US" sz="2400" b="1" dirty="0"/>
              <a:t>, Engaging and Growing Millennial STEM Talent at </a:t>
            </a:r>
            <a:r>
              <a:rPr lang="en-US" sz="2400" b="1" dirty="0" smtClean="0"/>
              <a:t>Baxter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13</a:t>
            </a:fld>
            <a:endParaRPr lang="en-US" dirty="0">
              <a:solidFill>
                <a:srgbClr val="163488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3" y="1777770"/>
            <a:ext cx="3094736" cy="1257237"/>
          </a:xfrm>
          <a:prstGeom prst="rect">
            <a:avLst/>
          </a:prstGeom>
        </p:spPr>
      </p:pic>
      <p:pic>
        <p:nvPicPr>
          <p:cNvPr id="14" name="Picture 5" descr="Pictur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603" y="1290875"/>
            <a:ext cx="3862317" cy="22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63068" y="3482579"/>
            <a:ext cx="316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Technical Development Program and Early Career Professional Members  community volunteers.</a:t>
            </a:r>
            <a:endParaRPr lang="en-US" sz="900" b="1" dirty="0"/>
          </a:p>
        </p:txBody>
      </p:sp>
      <p:grpSp>
        <p:nvGrpSpPr>
          <p:cNvPr id="42" name="Group 41"/>
          <p:cNvGrpSpPr/>
          <p:nvPr/>
        </p:nvGrpSpPr>
        <p:grpSpPr>
          <a:xfrm>
            <a:off x="347997" y="4363998"/>
            <a:ext cx="2651760" cy="714673"/>
            <a:chOff x="1292074" y="1664807"/>
            <a:chExt cx="2226495" cy="714673"/>
          </a:xfrm>
        </p:grpSpPr>
        <p:sp>
          <p:nvSpPr>
            <p:cNvPr id="43" name="Rectangle 42"/>
            <p:cNvSpPr/>
            <p:nvPr/>
          </p:nvSpPr>
          <p:spPr>
            <a:xfrm>
              <a:off x="1292074" y="1664807"/>
              <a:ext cx="2226495" cy="714673"/>
            </a:xfrm>
            <a:prstGeom prst="rect">
              <a:avLst/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Rectangle 43"/>
            <p:cNvSpPr/>
            <p:nvPr/>
          </p:nvSpPr>
          <p:spPr>
            <a:xfrm>
              <a:off x="1292074" y="1664807"/>
              <a:ext cx="1567954" cy="7146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0" rIns="24130" bIns="0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0" kern="1200" dirty="0" smtClean="0"/>
                <a:t>Sense of Community</a:t>
              </a:r>
              <a:endParaRPr lang="en-US" sz="2200" b="0" kern="1200" dirty="0"/>
            </a:p>
          </p:txBody>
        </p:sp>
      </p:grpSp>
      <p:sp>
        <p:nvSpPr>
          <p:cNvPr id="45" name="Oval 44"/>
          <p:cNvSpPr/>
          <p:nvPr/>
        </p:nvSpPr>
        <p:spPr>
          <a:xfrm>
            <a:off x="2252060" y="4430017"/>
            <a:ext cx="822960" cy="822960"/>
          </a:xfrm>
          <a:prstGeom prst="ellipse">
            <a:avLst/>
          </a:prstGeom>
          <a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6" name="Group 45"/>
          <p:cNvGrpSpPr/>
          <p:nvPr/>
        </p:nvGrpSpPr>
        <p:grpSpPr>
          <a:xfrm>
            <a:off x="3248144" y="4363998"/>
            <a:ext cx="2651760" cy="714673"/>
            <a:chOff x="3895346" y="1664807"/>
            <a:chExt cx="2226495" cy="714673"/>
          </a:xfrm>
        </p:grpSpPr>
        <p:sp>
          <p:nvSpPr>
            <p:cNvPr id="47" name="Rectangle 46"/>
            <p:cNvSpPr/>
            <p:nvPr/>
          </p:nvSpPr>
          <p:spPr>
            <a:xfrm>
              <a:off x="3895346" y="1664807"/>
              <a:ext cx="2226495" cy="714673"/>
            </a:xfrm>
            <a:prstGeom prst="rect">
              <a:avLst/>
            </a:prstGeom>
          </p:spPr>
          <p:style>
            <a:lnRef idx="2">
              <a:schemeClr val="accent3">
                <a:hueOff val="-3469170"/>
                <a:satOff val="14135"/>
                <a:lumOff val="637"/>
                <a:alphaOff val="0"/>
              </a:schemeClr>
            </a:lnRef>
            <a:fillRef idx="1">
              <a:schemeClr val="accent3">
                <a:hueOff val="-3469170"/>
                <a:satOff val="14135"/>
                <a:lumOff val="637"/>
                <a:alphaOff val="0"/>
              </a:schemeClr>
            </a:fillRef>
            <a:effectRef idx="0">
              <a:schemeClr val="accent3">
                <a:hueOff val="-3469170"/>
                <a:satOff val="14135"/>
                <a:lumOff val="63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Rectangle 47"/>
            <p:cNvSpPr/>
            <p:nvPr/>
          </p:nvSpPr>
          <p:spPr>
            <a:xfrm>
              <a:off x="3895346" y="1664807"/>
              <a:ext cx="1567954" cy="7146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0" rIns="24130" bIns="0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Give Back</a:t>
              </a:r>
              <a:endParaRPr lang="en-US" sz="2200" kern="1200" dirty="0"/>
            </a:p>
          </p:txBody>
        </p:sp>
      </p:grpSp>
      <p:sp>
        <p:nvSpPr>
          <p:cNvPr id="49" name="Oval 48"/>
          <p:cNvSpPr/>
          <p:nvPr/>
        </p:nvSpPr>
        <p:spPr>
          <a:xfrm>
            <a:off x="5176006" y="4430017"/>
            <a:ext cx="822960" cy="822960"/>
          </a:xfrm>
          <a:prstGeom prst="ellipse">
            <a:avLst/>
          </a:prstGeom>
          <a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3">
              <a:tint val="40000"/>
              <a:alpha val="90000"/>
              <a:hueOff val="-3600626"/>
              <a:satOff val="16910"/>
              <a:lumOff val="1158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alpha val="90000"/>
              <a:hueOff val="-3600626"/>
              <a:satOff val="16910"/>
              <a:lumOff val="115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0" name="Group 49"/>
          <p:cNvGrpSpPr/>
          <p:nvPr/>
        </p:nvGrpSpPr>
        <p:grpSpPr>
          <a:xfrm>
            <a:off x="6112665" y="4363998"/>
            <a:ext cx="2651760" cy="714673"/>
            <a:chOff x="6498617" y="1664807"/>
            <a:chExt cx="2226495" cy="714673"/>
          </a:xfrm>
        </p:grpSpPr>
        <p:sp>
          <p:nvSpPr>
            <p:cNvPr id="51" name="Rectangle 50"/>
            <p:cNvSpPr/>
            <p:nvPr/>
          </p:nvSpPr>
          <p:spPr>
            <a:xfrm>
              <a:off x="6498617" y="1664807"/>
              <a:ext cx="2226495" cy="714673"/>
            </a:xfrm>
            <a:prstGeom prst="rect">
              <a:avLst/>
            </a:prstGeom>
          </p:spPr>
          <p:style>
            <a:lnRef idx="2">
              <a:schemeClr val="accent3">
                <a:hueOff val="-6938341"/>
                <a:satOff val="28271"/>
                <a:lumOff val="1275"/>
                <a:alphaOff val="0"/>
              </a:schemeClr>
            </a:lnRef>
            <a:fillRef idx="1">
              <a:schemeClr val="accent3">
                <a:hueOff val="-6938341"/>
                <a:satOff val="28271"/>
                <a:lumOff val="1275"/>
                <a:alphaOff val="0"/>
              </a:schemeClr>
            </a:fillRef>
            <a:effectRef idx="0">
              <a:schemeClr val="accent3">
                <a:hueOff val="-6938341"/>
                <a:satOff val="28271"/>
                <a:lumOff val="127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Rectangle 51"/>
            <p:cNvSpPr/>
            <p:nvPr/>
          </p:nvSpPr>
          <p:spPr>
            <a:xfrm>
              <a:off x="6498617" y="1664807"/>
              <a:ext cx="1567954" cy="7146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0" rIns="24130" bIns="0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Be Heard</a:t>
              </a:r>
              <a:endParaRPr lang="en-US" sz="2200" kern="1200" dirty="0"/>
            </a:p>
          </p:txBody>
        </p:sp>
      </p:grpSp>
      <p:sp>
        <p:nvSpPr>
          <p:cNvPr id="53" name="Oval 52"/>
          <p:cNvSpPr/>
          <p:nvPr/>
        </p:nvSpPr>
        <p:spPr>
          <a:xfrm>
            <a:off x="8028620" y="4430017"/>
            <a:ext cx="822960" cy="822960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000" r="-21000"/>
            </a:stretch>
          </a:blipFill>
        </p:spPr>
        <p:style>
          <a:lnRef idx="2">
            <a:schemeClr val="accent3">
              <a:tint val="40000"/>
              <a:alpha val="90000"/>
              <a:hueOff val="-7201252"/>
              <a:satOff val="33821"/>
              <a:lumOff val="2317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alpha val="90000"/>
              <a:hueOff val="-7201252"/>
              <a:satOff val="33821"/>
              <a:lumOff val="2317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4" name="Group 53"/>
          <p:cNvGrpSpPr/>
          <p:nvPr/>
        </p:nvGrpSpPr>
        <p:grpSpPr>
          <a:xfrm>
            <a:off x="318149" y="5497761"/>
            <a:ext cx="2651760" cy="714673"/>
            <a:chOff x="2593710" y="4605590"/>
            <a:chExt cx="2226495" cy="714673"/>
          </a:xfrm>
        </p:grpSpPr>
        <p:sp>
          <p:nvSpPr>
            <p:cNvPr id="55" name="Rectangle 54"/>
            <p:cNvSpPr/>
            <p:nvPr/>
          </p:nvSpPr>
          <p:spPr>
            <a:xfrm>
              <a:off x="2593710" y="4605590"/>
              <a:ext cx="2226495" cy="714673"/>
            </a:xfrm>
            <a:prstGeom prst="rect">
              <a:avLst/>
            </a:prstGeom>
          </p:spPr>
          <p:style>
            <a:lnRef idx="2">
              <a:schemeClr val="accent3">
                <a:hueOff val="-10407512"/>
                <a:satOff val="42406"/>
                <a:lumOff val="1912"/>
                <a:alphaOff val="0"/>
              </a:schemeClr>
            </a:lnRef>
            <a:fillRef idx="1">
              <a:schemeClr val="accent3">
                <a:hueOff val="-10407512"/>
                <a:satOff val="42406"/>
                <a:lumOff val="1912"/>
                <a:alphaOff val="0"/>
              </a:schemeClr>
            </a:fillRef>
            <a:effectRef idx="0">
              <a:schemeClr val="accent3">
                <a:hueOff val="-10407512"/>
                <a:satOff val="42406"/>
                <a:lumOff val="191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Rectangle 55"/>
            <p:cNvSpPr/>
            <p:nvPr/>
          </p:nvSpPr>
          <p:spPr>
            <a:xfrm>
              <a:off x="2593710" y="4605590"/>
              <a:ext cx="1567954" cy="7146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0" rIns="24130" bIns="0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Growth &amp; Development</a:t>
              </a:r>
              <a:endParaRPr lang="en-US" sz="2200" kern="1200" dirty="0"/>
            </a:p>
          </p:txBody>
        </p:sp>
      </p:grpSp>
      <p:sp>
        <p:nvSpPr>
          <p:cNvPr id="57" name="Oval 56"/>
          <p:cNvSpPr/>
          <p:nvPr/>
        </p:nvSpPr>
        <p:spPr>
          <a:xfrm>
            <a:off x="2174712" y="5646904"/>
            <a:ext cx="822960" cy="82296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accent3">
              <a:tint val="40000"/>
              <a:alpha val="90000"/>
              <a:hueOff val="-10801877"/>
              <a:satOff val="50731"/>
              <a:lumOff val="3475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alpha val="90000"/>
              <a:hueOff val="-10801877"/>
              <a:satOff val="50731"/>
              <a:lumOff val="3475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8" name="Group 57"/>
          <p:cNvGrpSpPr/>
          <p:nvPr/>
        </p:nvGrpSpPr>
        <p:grpSpPr>
          <a:xfrm>
            <a:off x="3230171" y="5497761"/>
            <a:ext cx="2651760" cy="714673"/>
            <a:chOff x="5196982" y="4605590"/>
            <a:chExt cx="2226495" cy="714673"/>
          </a:xfrm>
        </p:grpSpPr>
        <p:sp>
          <p:nvSpPr>
            <p:cNvPr id="59" name="Rectangle 58"/>
            <p:cNvSpPr/>
            <p:nvPr/>
          </p:nvSpPr>
          <p:spPr>
            <a:xfrm>
              <a:off x="5196982" y="4605590"/>
              <a:ext cx="2226495" cy="714673"/>
            </a:xfrm>
            <a:prstGeom prst="rect">
              <a:avLst/>
            </a:prstGeom>
          </p:spPr>
          <p:style>
            <a:lnRef idx="2">
              <a:schemeClr val="accent3">
                <a:hueOff val="-13876682"/>
                <a:satOff val="56541"/>
                <a:lumOff val="2549"/>
                <a:alphaOff val="0"/>
              </a:schemeClr>
            </a:lnRef>
            <a:fillRef idx="1">
              <a:schemeClr val="accent3">
                <a:hueOff val="-13876682"/>
                <a:satOff val="56541"/>
                <a:lumOff val="2549"/>
                <a:alphaOff val="0"/>
              </a:schemeClr>
            </a:fillRef>
            <a:effectRef idx="0">
              <a:schemeClr val="accent3">
                <a:hueOff val="-13876682"/>
                <a:satOff val="56541"/>
                <a:lumOff val="2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Rectangle 59"/>
            <p:cNvSpPr/>
            <p:nvPr/>
          </p:nvSpPr>
          <p:spPr>
            <a:xfrm>
              <a:off x="5196982" y="4605590"/>
              <a:ext cx="1567954" cy="7146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0" rIns="24130" bIns="0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Work/Life “Weave”</a:t>
              </a:r>
              <a:endParaRPr lang="en-US" sz="2200" kern="1200" dirty="0"/>
            </a:p>
          </p:txBody>
        </p:sp>
      </p:grpSp>
      <p:sp>
        <p:nvSpPr>
          <p:cNvPr id="61" name="Oval 60"/>
          <p:cNvSpPr/>
          <p:nvPr/>
        </p:nvSpPr>
        <p:spPr>
          <a:xfrm>
            <a:off x="5193609" y="5646904"/>
            <a:ext cx="822960" cy="822960"/>
          </a:xfrm>
          <a:prstGeom prst="ellipse">
            <a:avLst/>
          </a:prstGeom>
          <a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3">
              <a:tint val="40000"/>
              <a:alpha val="90000"/>
              <a:hueOff val="-14402503"/>
              <a:satOff val="67642"/>
              <a:lumOff val="4633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alpha val="90000"/>
              <a:hueOff val="-14402503"/>
              <a:satOff val="67642"/>
              <a:lumOff val="4633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2" name="Group 61"/>
          <p:cNvGrpSpPr/>
          <p:nvPr/>
        </p:nvGrpSpPr>
        <p:grpSpPr>
          <a:xfrm>
            <a:off x="6112665" y="5497761"/>
            <a:ext cx="2651760" cy="714673"/>
            <a:chOff x="5196982" y="4605590"/>
            <a:chExt cx="2226495" cy="714673"/>
          </a:xfrm>
        </p:grpSpPr>
        <p:sp>
          <p:nvSpPr>
            <p:cNvPr id="63" name="Rectangle 62"/>
            <p:cNvSpPr/>
            <p:nvPr/>
          </p:nvSpPr>
          <p:spPr>
            <a:xfrm>
              <a:off x="5196982" y="4605590"/>
              <a:ext cx="2226495" cy="714673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3">
                <a:hueOff val="-13876682"/>
                <a:satOff val="56541"/>
                <a:lumOff val="2549"/>
                <a:alphaOff val="0"/>
              </a:schemeClr>
            </a:lnRef>
            <a:fillRef idx="1">
              <a:schemeClr val="accent3">
                <a:hueOff val="-13876682"/>
                <a:satOff val="56541"/>
                <a:lumOff val="2549"/>
                <a:alphaOff val="0"/>
              </a:schemeClr>
            </a:fillRef>
            <a:effectRef idx="0">
              <a:schemeClr val="accent3">
                <a:hueOff val="-13876682"/>
                <a:satOff val="56541"/>
                <a:lumOff val="2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5196982" y="4605590"/>
              <a:ext cx="1567954" cy="7146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0" rIns="24130" bIns="0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Recognition</a:t>
              </a:r>
              <a:endParaRPr lang="en-US" sz="2200" kern="1200" dirty="0"/>
            </a:p>
          </p:txBody>
        </p:sp>
      </p:grpSp>
      <p:sp>
        <p:nvSpPr>
          <p:cNvPr id="67" name="Oval 66"/>
          <p:cNvSpPr/>
          <p:nvPr/>
        </p:nvSpPr>
        <p:spPr>
          <a:xfrm>
            <a:off x="8028620" y="5538377"/>
            <a:ext cx="822960" cy="822960"/>
          </a:xfrm>
          <a:prstGeom prst="ellipse">
            <a:avLst/>
          </a:prstGeom>
          <a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3">
              <a:tint val="40000"/>
              <a:alpha val="90000"/>
              <a:hueOff val="-3600626"/>
              <a:satOff val="16910"/>
              <a:lumOff val="1158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alpha val="90000"/>
              <a:hueOff val="-3600626"/>
              <a:satOff val="16910"/>
              <a:lumOff val="115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709" y="5675944"/>
            <a:ext cx="629716" cy="55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8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8"/>
          <p:cNvSpPr/>
          <p:nvPr/>
        </p:nvSpPr>
        <p:spPr>
          <a:xfrm rot="17390302">
            <a:off x="-1659700" y="2555152"/>
            <a:ext cx="4987344" cy="2427116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bg2">
              <a:lumMod val="75000"/>
              <a:alpha val="70000"/>
            </a:scheme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Create a Sense of Community with Diverse Talent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14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 rot="1190302">
            <a:off x="630990" y="1827082"/>
            <a:ext cx="396240" cy="39624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528" y="2815205"/>
            <a:ext cx="6633863" cy="325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483892" y="1200030"/>
            <a:ext cx="6280097" cy="107877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Baxter Business Resource 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Groups: </a:t>
            </a:r>
            <a:b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Helping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Baxter employees achieve professional development aspirations and 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drive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awareness and engagement across diverse employee 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204544" y="2104645"/>
            <a:ext cx="1629402" cy="937056"/>
          </a:xfrm>
          <a:custGeom>
            <a:avLst/>
            <a:gdLst>
              <a:gd name="connsiteX0" fmla="*/ 0 w 1463040"/>
              <a:gd name="connsiteY0" fmla="*/ 0 h 2647950"/>
              <a:gd name="connsiteX1" fmla="*/ 1463040 w 1463040"/>
              <a:gd name="connsiteY1" fmla="*/ 0 h 2647950"/>
              <a:gd name="connsiteX2" fmla="*/ 1463040 w 1463040"/>
              <a:gd name="connsiteY2" fmla="*/ 2647950 h 2647950"/>
              <a:gd name="connsiteX3" fmla="*/ 0 w 1463040"/>
              <a:gd name="connsiteY3" fmla="*/ 2647950 h 2647950"/>
              <a:gd name="connsiteX4" fmla="*/ 0 w 1463040"/>
              <a:gd name="connsiteY4" fmla="*/ 0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2647950">
                <a:moveTo>
                  <a:pt x="0" y="0"/>
                </a:moveTo>
                <a:lnTo>
                  <a:pt x="1463040" y="0"/>
                </a:lnTo>
                <a:lnTo>
                  <a:pt x="1463040" y="2647950"/>
                </a:lnTo>
                <a:lnTo>
                  <a:pt x="0" y="26479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kern="1200" dirty="0" smtClean="0">
                <a:solidFill>
                  <a:schemeClr val="accent4"/>
                </a:solidFill>
              </a:rPr>
              <a:t>Career Development</a:t>
            </a:r>
            <a:endParaRPr lang="en-US" b="1" kern="1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82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r="5730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252393" y="275771"/>
            <a:ext cx="4306907" cy="6582229"/>
          </a:xfrm>
          <a:prstGeom prst="rect">
            <a:avLst/>
          </a:prstGeom>
          <a:gradFill flip="none" rotWithShape="1">
            <a:gsLst>
              <a:gs pos="48000">
                <a:schemeClr val="accent1"/>
              </a:gs>
              <a:gs pos="83000">
                <a:schemeClr val="accent1">
                  <a:alpha val="50000"/>
                </a:schemeClr>
              </a:gs>
              <a:gs pos="100000">
                <a:schemeClr val="accent1">
                  <a:alpha val="1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2" descr="http://upload.wikimedia.org/wikipedia/commons/thumb/d/d4/Baxter.svg/2000px-Baxter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98" y="1084073"/>
            <a:ext cx="2271102" cy="3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622300" y="2202228"/>
            <a:ext cx="3670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2300" y="4297728"/>
            <a:ext cx="3670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22300" y="2392720"/>
            <a:ext cx="3670300" cy="1735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79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Baxter Overview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36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225" y="1669828"/>
            <a:ext cx="4370517" cy="33012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000750" y="3254276"/>
            <a:ext cx="3143250" cy="989523"/>
          </a:xfrm>
          <a:prstGeom prst="rect">
            <a:avLst/>
          </a:prstGeom>
          <a:solidFill>
            <a:schemeClr val="accent3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Baxter’s mission is to save and sustain lives</a:t>
            </a:r>
            <a:endParaRPr lang="en-US" b="1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3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7119" y="3320477"/>
            <a:ext cx="31183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Europe, Middle East </a:t>
            </a:r>
            <a:br>
              <a:rPr lang="en-US" b="1" dirty="0" smtClean="0">
                <a:solidFill>
                  <a:prstClr val="white"/>
                </a:solidFill>
              </a:rPr>
            </a:br>
            <a:r>
              <a:rPr lang="en-US" b="1" dirty="0" smtClean="0">
                <a:solidFill>
                  <a:prstClr val="white"/>
                </a:solidFill>
              </a:rPr>
              <a:t>and Africa</a:t>
            </a:r>
            <a:br>
              <a:rPr lang="en-US" b="1" dirty="0" smtClean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>Nearly 10,000 employees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00750" y="1347080"/>
            <a:ext cx="3143250" cy="1007326"/>
          </a:xfrm>
          <a:prstGeom prst="rect">
            <a:avLst/>
          </a:prstGeom>
          <a:solidFill>
            <a:schemeClr val="accent3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0750" y="1388219"/>
            <a:ext cx="31432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United States </a:t>
            </a:r>
          </a:p>
          <a:p>
            <a:r>
              <a:rPr lang="en-US" i="1" dirty="0" smtClean="0">
                <a:solidFill>
                  <a:prstClr val="white"/>
                </a:solidFill>
              </a:rPr>
              <a:t>Headquartered in Illinois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More than 15,000 employees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00750" y="2410816"/>
            <a:ext cx="3143250" cy="787479"/>
          </a:xfrm>
          <a:prstGeom prst="rect">
            <a:avLst/>
          </a:prstGeom>
          <a:solidFill>
            <a:schemeClr val="accent3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97118" y="2466243"/>
            <a:ext cx="3118306" cy="517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Latin America and Canada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Nearly 9,100 employees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00750" y="4309393"/>
            <a:ext cx="3143250" cy="786384"/>
          </a:xfrm>
          <a:prstGeom prst="rect">
            <a:avLst/>
          </a:prstGeom>
          <a:solidFill>
            <a:schemeClr val="accent3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98464" y="4375593"/>
            <a:ext cx="3265938" cy="517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Asia Pacific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More than 11,000 employees</a:t>
            </a:r>
          </a:p>
        </p:txBody>
      </p:sp>
      <p:sp>
        <p:nvSpPr>
          <p:cNvPr id="31" name="Text Box 302"/>
          <p:cNvSpPr txBox="1"/>
          <p:nvPr/>
        </p:nvSpPr>
        <p:spPr>
          <a:xfrm>
            <a:off x="312230" y="5976720"/>
            <a:ext cx="1280160" cy="3124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Arial"/>
                <a:ea typeface="MS Mincho"/>
                <a:cs typeface="Times New Roman"/>
              </a:rPr>
              <a:t>IN THE HOME</a:t>
            </a:r>
            <a:endParaRPr lang="en-US" dirty="0">
              <a:solidFill>
                <a:schemeClr val="bg1"/>
              </a:solidFill>
              <a:effectLst/>
              <a:ea typeface="MS Mincho"/>
              <a:cs typeface="Times New Roman"/>
            </a:endParaRPr>
          </a:p>
        </p:txBody>
      </p:sp>
      <p:pic>
        <p:nvPicPr>
          <p:cNvPr id="32" name="Infographic_Hospital.jpg"/>
          <p:cNvPicPr/>
          <p:nvPr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86" y="1216166"/>
            <a:ext cx="998651" cy="1022604"/>
          </a:xfrm>
          <a:prstGeom prst="rect">
            <a:avLst/>
          </a:prstGeom>
        </p:spPr>
      </p:pic>
      <p:pic>
        <p:nvPicPr>
          <p:cNvPr id="33" name="Infographic_Clinic.jpg"/>
          <p:cNvPicPr/>
          <p:nvPr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985385"/>
            <a:ext cx="998651" cy="1022604"/>
          </a:xfrm>
          <a:prstGeom prst="rect">
            <a:avLst/>
          </a:prstGeom>
        </p:spPr>
      </p:pic>
      <p:sp>
        <p:nvSpPr>
          <p:cNvPr id="34" name="Text Box 298"/>
          <p:cNvSpPr txBox="1"/>
          <p:nvPr/>
        </p:nvSpPr>
        <p:spPr>
          <a:xfrm>
            <a:off x="203415" y="2454767"/>
            <a:ext cx="1497791" cy="27813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Arial"/>
                <a:ea typeface="MS Mincho"/>
                <a:cs typeface="Times New Roman"/>
              </a:rPr>
              <a:t>IN THE </a:t>
            </a:r>
            <a:r>
              <a:rPr lang="en-US" sz="1200" b="1" dirty="0" smtClean="0">
                <a:solidFill>
                  <a:schemeClr val="bg1"/>
                </a:solidFill>
                <a:effectLst/>
                <a:latin typeface="Arial"/>
                <a:ea typeface="MS Mincho"/>
                <a:cs typeface="Times New Roman"/>
              </a:rPr>
              <a:t>HOSPITAL</a:t>
            </a:r>
            <a:endParaRPr lang="en-US" dirty="0">
              <a:solidFill>
                <a:schemeClr val="bg1"/>
              </a:solidFill>
              <a:effectLst/>
              <a:ea typeface="MS Mincho"/>
              <a:cs typeface="Times New Roman"/>
            </a:endParaRPr>
          </a:p>
        </p:txBody>
      </p:sp>
      <p:sp>
        <p:nvSpPr>
          <p:cNvPr id="35" name="Text Box 301"/>
          <p:cNvSpPr txBox="1"/>
          <p:nvPr/>
        </p:nvSpPr>
        <p:spPr>
          <a:xfrm>
            <a:off x="312230" y="4207890"/>
            <a:ext cx="1280160" cy="30353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Arial"/>
                <a:ea typeface="MS Mincho"/>
                <a:cs typeface="Times New Roman"/>
              </a:rPr>
              <a:t>IN THE CLINIC</a:t>
            </a:r>
            <a:endParaRPr lang="en-US" dirty="0">
              <a:solidFill>
                <a:schemeClr val="bg1"/>
              </a:solidFill>
              <a:effectLst/>
              <a:ea typeface="MS Mincho"/>
              <a:cs typeface="Times New Roman"/>
            </a:endParaRPr>
          </a:p>
        </p:txBody>
      </p:sp>
      <p:pic>
        <p:nvPicPr>
          <p:cNvPr id="36" name="Infographic_Home.jpg"/>
          <p:cNvPicPr/>
          <p:nvPr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754603"/>
            <a:ext cx="998651" cy="1022604"/>
          </a:xfrm>
          <a:prstGeom prst="rect">
            <a:avLst/>
          </a:prstGeom>
        </p:spPr>
      </p:pic>
      <p:sp>
        <p:nvSpPr>
          <p:cNvPr id="3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932380" y="5828791"/>
            <a:ext cx="6626829" cy="43815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2014 Revenue:  $10.7B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Our global footprint helps us provide essential products to patients and healthcare providers in more than 100 countries</a:t>
            </a:r>
            <a:endParaRPr lang="en-US" sz="16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796895" y="1216166"/>
            <a:ext cx="0" cy="5174001"/>
          </a:xfrm>
          <a:prstGeom prst="line">
            <a:avLst/>
          </a:prstGeom>
          <a:ln w="9525">
            <a:solidFill>
              <a:srgbClr val="0044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949295" y="5500577"/>
            <a:ext cx="7077747" cy="0"/>
          </a:xfrm>
          <a:prstGeom prst="line">
            <a:avLst/>
          </a:prstGeom>
          <a:ln w="9525">
            <a:solidFill>
              <a:srgbClr val="0044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da-DK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STEM Talent is Critical for Our Business</a:t>
            </a:r>
            <a:endParaRPr lang="en-US" sz="2000" b="1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385" y="1081913"/>
            <a:ext cx="4474978" cy="461406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Drug Delivery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Hardware &amp; Software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Polymers and Container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Biologics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Sterilization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r="2055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We rely on STEM talent to advance patient 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91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 Talent Landscape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67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5" r="5638" b="2174"/>
          <a:stretch/>
        </p:blipFill>
        <p:spPr>
          <a:xfrm>
            <a:off x="0" y="1033264"/>
            <a:ext cx="9144000" cy="542691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9408" y="1258783"/>
            <a:ext cx="4982192" cy="5118266"/>
          </a:xfrm>
          <a:prstGeom prst="rect">
            <a:avLst/>
          </a:prstGeom>
          <a:gradFill flip="none" rotWithShape="1">
            <a:gsLst>
              <a:gs pos="55000">
                <a:srgbClr val="00C8B4">
                  <a:lumMod val="73000"/>
                </a:srgbClr>
              </a:gs>
              <a:gs pos="100000">
                <a:srgbClr val="1A469D">
                  <a:alpha val="0"/>
                </a:srgbClr>
              </a:gs>
            </a:gsLst>
            <a:lin ang="5400000" scaled="0"/>
            <a:tileRect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STEM Talent Landscape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6</a:t>
            </a:fld>
            <a:endParaRPr lang="en-US" dirty="0">
              <a:solidFill>
                <a:srgbClr val="163488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9408" y="1504589"/>
            <a:ext cx="4982192" cy="2593663"/>
          </a:xfrm>
          <a:prstGeom prst="round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solidFill>
                <a:prstClr val="white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prstClr val="white"/>
                </a:solidFill>
              </a:rPr>
              <a:t>Lack </a:t>
            </a:r>
            <a:r>
              <a:rPr lang="en-US" sz="2000" b="1" dirty="0">
                <a:solidFill>
                  <a:prstClr val="white"/>
                </a:solidFill>
              </a:rPr>
              <a:t>of diversity in STEM</a:t>
            </a:r>
          </a:p>
          <a:p>
            <a:pPr marL="342900" indent="-342900"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prstClr val="white"/>
                </a:solidFill>
              </a:rPr>
              <a:t>Undergraduates </a:t>
            </a:r>
            <a:r>
              <a:rPr lang="en-US" sz="2000" b="1" dirty="0">
                <a:solidFill>
                  <a:prstClr val="white"/>
                </a:solidFill>
              </a:rPr>
              <a:t>are leaving </a:t>
            </a:r>
            <a:r>
              <a:rPr lang="en-US" sz="2000" b="1" dirty="0" smtClean="0">
                <a:solidFill>
                  <a:prstClr val="white"/>
                </a:solidFill>
              </a:rPr>
              <a:t>STEM</a:t>
            </a:r>
          </a:p>
          <a:p>
            <a:pPr marL="342900" indent="-342900"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prstClr val="white"/>
                </a:solidFill>
              </a:rPr>
              <a:t>Challenges </a:t>
            </a:r>
            <a:r>
              <a:rPr lang="en-US" sz="2000" b="1" dirty="0">
                <a:solidFill>
                  <a:prstClr val="white"/>
                </a:solidFill>
              </a:rPr>
              <a:t>in </a:t>
            </a:r>
            <a:r>
              <a:rPr lang="en-US" sz="2000" b="1" dirty="0" smtClean="0">
                <a:solidFill>
                  <a:prstClr val="white"/>
                </a:solidFill>
              </a:rPr>
              <a:t>attracting, engaging and developing </a:t>
            </a:r>
            <a:r>
              <a:rPr lang="en-US" sz="2000" b="1" dirty="0">
                <a:solidFill>
                  <a:prstClr val="white"/>
                </a:solidFill>
              </a:rPr>
              <a:t>STEM talent – particularly early in </a:t>
            </a:r>
            <a:r>
              <a:rPr lang="en-US" sz="2000" b="1" dirty="0" smtClean="0">
                <a:solidFill>
                  <a:prstClr val="white"/>
                </a:solidFill>
              </a:rPr>
              <a:t>career</a:t>
            </a:r>
          </a:p>
          <a:p>
            <a:pPr marL="342900" indent="-342900"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prstClr val="white"/>
                </a:solidFill>
              </a:rPr>
              <a:t>Millennials provide </a:t>
            </a:r>
            <a:r>
              <a:rPr lang="en-US" sz="2000" b="1" dirty="0" smtClean="0">
                <a:solidFill>
                  <a:prstClr val="white"/>
                </a:solidFill>
              </a:rPr>
              <a:t>a good opportunity </a:t>
            </a:r>
            <a:r>
              <a:rPr lang="en-US" sz="2000" b="1" dirty="0">
                <a:solidFill>
                  <a:prstClr val="white"/>
                </a:solidFill>
              </a:rPr>
              <a:t>for STEM </a:t>
            </a:r>
            <a:r>
              <a:rPr lang="en-US" sz="2000" b="1" dirty="0" smtClean="0">
                <a:solidFill>
                  <a:prstClr val="white"/>
                </a:solidFill>
              </a:rPr>
              <a:t>diversity</a:t>
            </a:r>
            <a:endParaRPr lang="en-US" sz="2000" b="1" dirty="0">
              <a:solidFill>
                <a:prstClr val="white"/>
              </a:solidFill>
            </a:endParaRPr>
          </a:p>
          <a:p>
            <a:pPr marL="342900" indent="-342900"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8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 Baxter Attracts, Engages and Develops Diverse STEM Talent 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488"/>
                </a:solidFill>
              </a:rPr>
              <a:t>Baxter Confidential — Highly Restricted: Do not distribute without prior approval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>
                <a:solidFill>
                  <a:srgbClr val="163488"/>
                </a:solidFill>
              </a:rPr>
              <a:pPr/>
              <a:t>7</a:t>
            </a:fld>
            <a:endParaRPr lang="en-US" dirty="0">
              <a:solidFill>
                <a:srgbClr val="163488"/>
              </a:solidFill>
            </a:endParaRPr>
          </a:p>
        </p:txBody>
      </p:sp>
      <p:pic>
        <p:nvPicPr>
          <p:cNvPr id="5" name="Picture 5" descr="http://blog.stemconnector.org/sites/default/files/images/100%20Diverse%20Corporate%20Lead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225" y="4799284"/>
            <a:ext cx="2461327" cy="1270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82" y="4803569"/>
            <a:ext cx="2124219" cy="1270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975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282" y="3555358"/>
            <a:ext cx="2506464" cy="184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Baxter </a:t>
            </a:r>
            <a:r>
              <a:rPr lang="en-US" b="1" dirty="0" smtClean="0"/>
              <a:t>Attracts, Engages and Develops Diverse STEM Talent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Shape 6"/>
          <p:cNvSpPr/>
          <p:nvPr/>
        </p:nvSpPr>
        <p:spPr>
          <a:xfrm rot="17390302">
            <a:off x="-1414036" y="2555152"/>
            <a:ext cx="4987344" cy="2427116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bg2">
              <a:lumMod val="75000"/>
              <a:alpha val="70000"/>
            </a:scheme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Oval 11"/>
          <p:cNvSpPr/>
          <p:nvPr/>
        </p:nvSpPr>
        <p:spPr>
          <a:xfrm rot="1190302">
            <a:off x="705878" y="4508224"/>
            <a:ext cx="210312" cy="210312"/>
          </a:xfrm>
          <a:prstGeom prst="ellipse">
            <a:avLst/>
          </a:prstGeom>
          <a:blipFill rotWithShape="0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reeform 12"/>
          <p:cNvSpPr/>
          <p:nvPr/>
        </p:nvSpPr>
        <p:spPr>
          <a:xfrm>
            <a:off x="1183418" y="4146479"/>
            <a:ext cx="1979565" cy="1101090"/>
          </a:xfrm>
          <a:custGeom>
            <a:avLst/>
            <a:gdLst>
              <a:gd name="connsiteX0" fmla="*/ 0 w 1699583"/>
              <a:gd name="connsiteY0" fmla="*/ 0 h 1101090"/>
              <a:gd name="connsiteX1" fmla="*/ 1699583 w 1699583"/>
              <a:gd name="connsiteY1" fmla="*/ 0 h 1101090"/>
              <a:gd name="connsiteX2" fmla="*/ 1699583 w 1699583"/>
              <a:gd name="connsiteY2" fmla="*/ 1101090 h 1101090"/>
              <a:gd name="connsiteX3" fmla="*/ 0 w 1699583"/>
              <a:gd name="connsiteY3" fmla="*/ 1101090 h 1101090"/>
              <a:gd name="connsiteX4" fmla="*/ 0 w 1699583"/>
              <a:gd name="connsiteY4" fmla="*/ 0 h 110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9583" h="1101090">
                <a:moveTo>
                  <a:pt x="0" y="0"/>
                </a:moveTo>
                <a:lnTo>
                  <a:pt x="1699583" y="0"/>
                </a:lnTo>
                <a:lnTo>
                  <a:pt x="1699583" y="1101090"/>
                </a:lnTo>
                <a:lnTo>
                  <a:pt x="0" y="11010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000" b="1" kern="12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000" b="1" kern="1200" dirty="0" smtClean="0">
                <a:solidFill>
                  <a:schemeClr val="accent5">
                    <a:lumMod val="75000"/>
                  </a:schemeClr>
                </a:solidFill>
              </a:rPr>
              <a:t>Intern and </a:t>
            </a:r>
            <a:br>
              <a:rPr lang="en-US" sz="2000" b="1" kern="12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000" b="1" kern="1200" dirty="0" smtClean="0">
                <a:solidFill>
                  <a:schemeClr val="accent5">
                    <a:lumMod val="75000"/>
                  </a:schemeClr>
                </a:solidFill>
              </a:rPr>
              <a:t>Co-Op Program</a:t>
            </a:r>
            <a:endParaRPr lang="en-US" sz="2000" b="1" kern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190302">
            <a:off x="696187" y="3263013"/>
            <a:ext cx="286512" cy="28651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>
            <a:off x="1272477" y="3148066"/>
            <a:ext cx="2821849" cy="1148999"/>
          </a:xfrm>
          <a:custGeom>
            <a:avLst/>
            <a:gdLst>
              <a:gd name="connsiteX0" fmla="*/ 0 w 1463040"/>
              <a:gd name="connsiteY0" fmla="*/ 0 h 2072640"/>
              <a:gd name="connsiteX1" fmla="*/ 1463040 w 1463040"/>
              <a:gd name="connsiteY1" fmla="*/ 0 h 2072640"/>
              <a:gd name="connsiteX2" fmla="*/ 1463040 w 1463040"/>
              <a:gd name="connsiteY2" fmla="*/ 2072640 h 2072640"/>
              <a:gd name="connsiteX3" fmla="*/ 0 w 1463040"/>
              <a:gd name="connsiteY3" fmla="*/ 2072640 h 2072640"/>
              <a:gd name="connsiteX4" fmla="*/ 0 w 1463040"/>
              <a:gd name="connsiteY4" fmla="*/ 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2072640">
                <a:moveTo>
                  <a:pt x="0" y="0"/>
                </a:moveTo>
                <a:lnTo>
                  <a:pt x="1463040" y="0"/>
                </a:lnTo>
                <a:lnTo>
                  <a:pt x="1463040" y="2072640"/>
                </a:lnTo>
                <a:lnTo>
                  <a:pt x="0" y="20726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smtClean="0">
                <a:solidFill>
                  <a:schemeClr val="accent3"/>
                </a:solidFill>
              </a:rPr>
              <a:t>Early Talent </a:t>
            </a:r>
            <a:br>
              <a:rPr lang="en-US" sz="2000" b="1" kern="1200" dirty="0" smtClean="0">
                <a:solidFill>
                  <a:schemeClr val="accent3"/>
                </a:solidFill>
              </a:rPr>
            </a:br>
            <a:r>
              <a:rPr lang="en-US" sz="2000" b="1" kern="1200" dirty="0" smtClean="0">
                <a:solidFill>
                  <a:schemeClr val="accent3"/>
                </a:solidFill>
              </a:rPr>
              <a:t>Technical Development Program</a:t>
            </a:r>
            <a:endParaRPr lang="en-US" sz="2000" b="1" kern="1200" dirty="0">
              <a:solidFill>
                <a:schemeClr val="accent3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rot="1190302">
            <a:off x="890302" y="1854378"/>
            <a:ext cx="396240" cy="39624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Freeform 16"/>
          <p:cNvSpPr/>
          <p:nvPr/>
        </p:nvSpPr>
        <p:spPr>
          <a:xfrm>
            <a:off x="1600336" y="2009109"/>
            <a:ext cx="1629402" cy="937056"/>
          </a:xfrm>
          <a:custGeom>
            <a:avLst/>
            <a:gdLst>
              <a:gd name="connsiteX0" fmla="*/ 0 w 1463040"/>
              <a:gd name="connsiteY0" fmla="*/ 0 h 2647950"/>
              <a:gd name="connsiteX1" fmla="*/ 1463040 w 1463040"/>
              <a:gd name="connsiteY1" fmla="*/ 0 h 2647950"/>
              <a:gd name="connsiteX2" fmla="*/ 1463040 w 1463040"/>
              <a:gd name="connsiteY2" fmla="*/ 2647950 h 2647950"/>
              <a:gd name="connsiteX3" fmla="*/ 0 w 1463040"/>
              <a:gd name="connsiteY3" fmla="*/ 2647950 h 2647950"/>
              <a:gd name="connsiteX4" fmla="*/ 0 w 1463040"/>
              <a:gd name="connsiteY4" fmla="*/ 0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2647950">
                <a:moveTo>
                  <a:pt x="0" y="0"/>
                </a:moveTo>
                <a:lnTo>
                  <a:pt x="1463040" y="0"/>
                </a:lnTo>
                <a:lnTo>
                  <a:pt x="1463040" y="2647950"/>
                </a:lnTo>
                <a:lnTo>
                  <a:pt x="0" y="26479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smtClean="0">
                <a:solidFill>
                  <a:schemeClr val="accent4"/>
                </a:solidFill>
              </a:rPr>
              <a:t>Career Development</a:t>
            </a:r>
            <a:endParaRPr lang="en-US" sz="2000" b="1" kern="1200" dirty="0">
              <a:solidFill>
                <a:schemeClr val="accent4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190302">
            <a:off x="932404" y="5675284"/>
            <a:ext cx="137160" cy="13716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9" name="Group 8"/>
          <p:cNvGrpSpPr/>
          <p:nvPr/>
        </p:nvGrpSpPr>
        <p:grpSpPr>
          <a:xfrm>
            <a:off x="1035038" y="5458361"/>
            <a:ext cx="3059288" cy="1394563"/>
            <a:chOff x="1011100" y="2637031"/>
            <a:chExt cx="3059288" cy="1394563"/>
          </a:xfrm>
        </p:grpSpPr>
        <p:sp>
          <p:nvSpPr>
            <p:cNvPr id="10" name="Rectangle 9"/>
            <p:cNvSpPr/>
            <p:nvPr/>
          </p:nvSpPr>
          <p:spPr>
            <a:xfrm>
              <a:off x="1011100" y="2930504"/>
              <a:ext cx="1420368" cy="110109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1305490" y="2637031"/>
              <a:ext cx="2764898" cy="11010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solidFill>
                    <a:schemeClr val="accent2"/>
                  </a:solidFill>
                </a:rPr>
                <a:t>Elementary, </a:t>
              </a:r>
              <a:br>
                <a:rPr lang="en-US" sz="2000" b="1" kern="1200" dirty="0" smtClean="0">
                  <a:solidFill>
                    <a:schemeClr val="accent2"/>
                  </a:solidFill>
                </a:rPr>
              </a:br>
              <a:r>
                <a:rPr lang="en-US" sz="2000" b="1" kern="1200" dirty="0" smtClean="0">
                  <a:solidFill>
                    <a:schemeClr val="accent2"/>
                  </a:solidFill>
                </a:rPr>
                <a:t>High School and College </a:t>
              </a:r>
              <a:endParaRPr lang="en-US" sz="2000" b="1" kern="12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21" name="Picture Placeholder 8" descr="IMG_9417.jpg"/>
          <p:cNvPicPr>
            <a:picLocks noChangeAspect="1"/>
          </p:cNvPicPr>
          <p:nvPr/>
        </p:nvPicPr>
        <p:blipFill rotWithShape="1">
          <a:blip r:embed="rId4"/>
          <a:srcRect b="34044"/>
          <a:stretch/>
        </p:blipFill>
        <p:spPr>
          <a:xfrm>
            <a:off x="4304282" y="1262247"/>
            <a:ext cx="2495001" cy="1822653"/>
          </a:xfrm>
          <a:prstGeom prst="rect">
            <a:avLst/>
          </a:prstGeom>
        </p:spPr>
      </p:pic>
      <p:pic>
        <p:nvPicPr>
          <p:cNvPr id="22" name="Earl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776386" y="3877018"/>
            <a:ext cx="2391040" cy="1816284"/>
          </a:xfrm>
          <a:prstGeom prst="rect">
            <a:avLst/>
          </a:prstGeom>
        </p:spPr>
      </p:pic>
      <p:sp>
        <p:nvSpPr>
          <p:cNvPr id="3" name="AutoShape 2" descr="Marion, North Carolina, North Cove, United States, tubes, plastic, manufacturing, IV bags, people, 2008 annual report, 2006 annual report outtake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978" y="1262247"/>
            <a:ext cx="2237857" cy="182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 descr="https://partners.baxter.com/sites/CorporatePhotoLib/Picture%20Library/_t/Shot_5_140909_Sin_MP_IVFilling_015_tif.jpg%20%20%20%20%20%20%20%20%20%20%20%20%20%20%20%20%20%20%20%20%20%20%20%20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44116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AutoShape 7" descr="https://partners.baxter.com/sites/CorporatePhotoLib/Picture%20Library/_t/Shot_5_140909_Sin_MP_IVFilling_015_tif.jpg%20%20%20%20%20%20%20%20%20%20%20%20%20%20%20%20%20%20%20%20%20%20%20%20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45640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AutoShape 10" descr="Picture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55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343" y="2364012"/>
            <a:ext cx="3110365" cy="172816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Shape 23"/>
          <p:cNvSpPr/>
          <p:nvPr/>
        </p:nvSpPr>
        <p:spPr>
          <a:xfrm rot="17390302">
            <a:off x="-1659700" y="2555152"/>
            <a:ext cx="4987344" cy="2427116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bg2">
              <a:lumMod val="75000"/>
              <a:alpha val="70000"/>
            </a:scheme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Generate STEM Interest and Engage with </a:t>
            </a:r>
            <a:br>
              <a:rPr lang="en-US" b="1" dirty="0" smtClean="0"/>
            </a:br>
            <a:r>
              <a:rPr lang="en-US" b="1" dirty="0" smtClean="0"/>
              <a:t>Diverse Students  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Baxter Confidential — Highly Restricted: Do not distribute without prior approval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6552-28A6-4B16-9E21-E1DE288B8ED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48" y="2479541"/>
            <a:ext cx="2170885" cy="64644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93" y="2291347"/>
            <a:ext cx="1244782" cy="628554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048" y="3836950"/>
            <a:ext cx="2250312" cy="82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615" y="3189760"/>
            <a:ext cx="2258236" cy="70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24"/>
          <p:cNvSpPr/>
          <p:nvPr/>
        </p:nvSpPr>
        <p:spPr>
          <a:xfrm rot="1190302">
            <a:off x="700388" y="5675284"/>
            <a:ext cx="137160" cy="13716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6" name="Group 25"/>
          <p:cNvGrpSpPr/>
          <p:nvPr/>
        </p:nvGrpSpPr>
        <p:grpSpPr>
          <a:xfrm>
            <a:off x="712089" y="5362991"/>
            <a:ext cx="2487147" cy="1694653"/>
            <a:chOff x="1011100" y="2336941"/>
            <a:chExt cx="2487147" cy="1694653"/>
          </a:xfrm>
        </p:grpSpPr>
        <p:sp>
          <p:nvSpPr>
            <p:cNvPr id="28" name="Rectangle 27"/>
            <p:cNvSpPr/>
            <p:nvPr/>
          </p:nvSpPr>
          <p:spPr>
            <a:xfrm>
              <a:off x="1011100" y="2930504"/>
              <a:ext cx="1420368" cy="110109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364688" y="2336941"/>
              <a:ext cx="2133559" cy="11010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chemeClr val="accent2"/>
                  </a:solidFill>
                </a:rPr>
                <a:t>Elementary, </a:t>
              </a:r>
              <a:br>
                <a:rPr lang="en-US" b="1" kern="1200" dirty="0" smtClean="0">
                  <a:solidFill>
                    <a:schemeClr val="accent2"/>
                  </a:solidFill>
                </a:rPr>
              </a:br>
              <a:r>
                <a:rPr lang="en-US" b="1" kern="1200" dirty="0" smtClean="0">
                  <a:solidFill>
                    <a:schemeClr val="accent2"/>
                  </a:solidFill>
                </a:rPr>
                <a:t>High School and College </a:t>
              </a:r>
              <a:endParaRPr lang="en-US" b="1" kern="12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414103" y="4062601"/>
            <a:ext cx="21796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First Robotics competition</a:t>
            </a:r>
            <a:endParaRPr lang="en-US" sz="800" b="1" dirty="0"/>
          </a:p>
        </p:txBody>
      </p:sp>
      <p:sp>
        <p:nvSpPr>
          <p:cNvPr id="3" name="Rounded Rectangle 2"/>
          <p:cNvSpPr/>
          <p:nvPr/>
        </p:nvSpPr>
        <p:spPr>
          <a:xfrm>
            <a:off x="2064216" y="1200030"/>
            <a:ext cx="6699774" cy="96164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Baxter’s Commitment To Math And Science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Education:</a:t>
            </a: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Engage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with students on STEM-related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programs, and research</a:t>
            </a:r>
          </a:p>
        </p:txBody>
      </p:sp>
      <p:pic>
        <p:nvPicPr>
          <p:cNvPr id="21" name="Ear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72024" y="4683788"/>
            <a:ext cx="2100981" cy="162005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590136" y="6315415"/>
            <a:ext cx="21796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err="1" smtClean="0"/>
              <a:t>Science@Work</a:t>
            </a:r>
            <a:r>
              <a:rPr lang="en-US" sz="800" b="1" dirty="0"/>
              <a:t> </a:t>
            </a:r>
            <a:r>
              <a:rPr lang="en-US" sz="800" b="1" dirty="0" smtClean="0"/>
              <a:t>high school visit</a:t>
            </a:r>
            <a:endParaRPr lang="en-US" sz="8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019" y="4394577"/>
            <a:ext cx="2749184" cy="20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17" y="5061708"/>
            <a:ext cx="566668" cy="59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axter 2015">
      <a:dk1>
        <a:srgbClr val="505050"/>
      </a:dk1>
      <a:lt1>
        <a:sysClr val="window" lastClr="FFFFFF"/>
      </a:lt1>
      <a:dk2>
        <a:srgbClr val="79BB46"/>
      </a:dk2>
      <a:lt2>
        <a:srgbClr val="E7E6E6"/>
      </a:lt2>
      <a:accent1>
        <a:srgbClr val="163488"/>
      </a:accent1>
      <a:accent2>
        <a:srgbClr val="0494C9"/>
      </a:accent2>
      <a:accent3>
        <a:srgbClr val="6A43AA"/>
      </a:accent3>
      <a:accent4>
        <a:srgbClr val="FA8300"/>
      </a:accent4>
      <a:accent5>
        <a:srgbClr val="58AA18"/>
      </a:accent5>
      <a:accent6>
        <a:srgbClr val="FFCF33"/>
      </a:accent6>
      <a:hlink>
        <a:srgbClr val="2E8EB8"/>
      </a:hlink>
      <a:folHlink>
        <a:srgbClr val="79BB46"/>
      </a:folHlink>
    </a:clrScheme>
    <a:fontScheme name="Baxter 20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b="1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00448E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Baxter 2015">
      <a:dk1>
        <a:srgbClr val="505050"/>
      </a:dk1>
      <a:lt1>
        <a:sysClr val="window" lastClr="FFFFFF"/>
      </a:lt1>
      <a:dk2>
        <a:srgbClr val="79BB46"/>
      </a:dk2>
      <a:lt2>
        <a:srgbClr val="E7E6E6"/>
      </a:lt2>
      <a:accent1>
        <a:srgbClr val="163488"/>
      </a:accent1>
      <a:accent2>
        <a:srgbClr val="0494C9"/>
      </a:accent2>
      <a:accent3>
        <a:srgbClr val="6A43AA"/>
      </a:accent3>
      <a:accent4>
        <a:srgbClr val="FA8300"/>
      </a:accent4>
      <a:accent5>
        <a:srgbClr val="58AA18"/>
      </a:accent5>
      <a:accent6>
        <a:srgbClr val="FFCF33"/>
      </a:accent6>
      <a:hlink>
        <a:srgbClr val="2E8EB8"/>
      </a:hlink>
      <a:folHlink>
        <a:srgbClr val="79BB46"/>
      </a:folHlink>
    </a:clrScheme>
    <a:fontScheme name="Baxter 20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b="1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00448E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Baxter 2015">
      <a:dk1>
        <a:srgbClr val="505050"/>
      </a:dk1>
      <a:lt1>
        <a:sysClr val="window" lastClr="FFFFFF"/>
      </a:lt1>
      <a:dk2>
        <a:srgbClr val="79BB46"/>
      </a:dk2>
      <a:lt2>
        <a:srgbClr val="E7E6E6"/>
      </a:lt2>
      <a:accent1>
        <a:srgbClr val="163488"/>
      </a:accent1>
      <a:accent2>
        <a:srgbClr val="0494C9"/>
      </a:accent2>
      <a:accent3>
        <a:srgbClr val="6A43AA"/>
      </a:accent3>
      <a:accent4>
        <a:srgbClr val="FA8300"/>
      </a:accent4>
      <a:accent5>
        <a:srgbClr val="58AA18"/>
      </a:accent5>
      <a:accent6>
        <a:srgbClr val="FFCF33"/>
      </a:accent6>
      <a:hlink>
        <a:srgbClr val="2E8EB8"/>
      </a:hlink>
      <a:folHlink>
        <a:srgbClr val="79BB46"/>
      </a:folHlink>
    </a:clrScheme>
    <a:fontScheme name="Baxter 20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b="1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00448E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5577</TotalTime>
  <Words>496</Words>
  <Application>Microsoft Office PowerPoint</Application>
  <PresentationFormat>On-screen Show (4:3)</PresentationFormat>
  <Paragraphs>98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Theme</vt:lpstr>
      <vt:lpstr>1_Office Theme</vt:lpstr>
      <vt:lpstr>2_Office Theme</vt:lpstr>
      <vt:lpstr>Advancing STEM Talent at Baxter  Marcus Schabacker, CVP Chief Scientific Officer </vt:lpstr>
      <vt:lpstr>Baxter Overview</vt:lpstr>
      <vt:lpstr>Baxter’s mission is to save and sustain lives</vt:lpstr>
      <vt:lpstr>STEM Talent is Critical for Our Business</vt:lpstr>
      <vt:lpstr>STEM Talent Landscape</vt:lpstr>
      <vt:lpstr>STEM Talent Landscape</vt:lpstr>
      <vt:lpstr> How Baxter Attracts, Engages and Develops Diverse STEM Talent   </vt:lpstr>
      <vt:lpstr>How Baxter Attracts, Engages and Develops Diverse STEM Talent</vt:lpstr>
      <vt:lpstr>Generate STEM Interest and Engage with  Diverse Students  </vt:lpstr>
      <vt:lpstr>Science@Work: Demonstrating Impact </vt:lpstr>
      <vt:lpstr>Attract, Engage and Develop a Diverse Pool of  STEM Talent </vt:lpstr>
      <vt:lpstr>Develop Future STEM Leaders</vt:lpstr>
      <vt:lpstr>Attracting, Engaging and Growing Millennial STEM Talent at Baxter</vt:lpstr>
      <vt:lpstr>Create a Sense of Community with Diverse Talent</vt:lpstr>
      <vt:lpstr>Questions?</vt:lpstr>
      <vt:lpstr>PowerPoint Presentation</vt:lpstr>
    </vt:vector>
  </TitlesOfParts>
  <Company>Publicis Groupe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Speakman</dc:creator>
  <cp:lastModifiedBy>Keltner, Lisa R</cp:lastModifiedBy>
  <cp:revision>304</cp:revision>
  <dcterms:created xsi:type="dcterms:W3CDTF">2015-06-16T13:21:51Z</dcterms:created>
  <dcterms:modified xsi:type="dcterms:W3CDTF">2015-09-15T21:12:47Z</dcterms:modified>
</cp:coreProperties>
</file>