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9" r:id="rId2"/>
  </p:sldMasterIdLst>
  <p:notesMasterIdLst>
    <p:notesMasterId r:id="rId14"/>
  </p:notesMasterIdLst>
  <p:handoutMasterIdLst>
    <p:handoutMasterId r:id="rId15"/>
  </p:handoutMasterIdLst>
  <p:sldIdLst>
    <p:sldId id="257" r:id="rId3"/>
    <p:sldId id="263" r:id="rId4"/>
    <p:sldId id="261" r:id="rId5"/>
    <p:sldId id="262" r:id="rId6"/>
    <p:sldId id="259" r:id="rId7"/>
    <p:sldId id="264" r:id="rId8"/>
    <p:sldId id="260" r:id="rId9"/>
    <p:sldId id="272" r:id="rId10"/>
    <p:sldId id="273" r:id="rId11"/>
    <p:sldId id="271" r:id="rId12"/>
    <p:sldId id="274" r:id="rId13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82424" autoAdjust="0"/>
  </p:normalViewPr>
  <p:slideViewPr>
    <p:cSldViewPr snapToGrid="0">
      <p:cViewPr varScale="1">
        <p:scale>
          <a:sx n="101" d="100"/>
          <a:sy n="101" d="100"/>
        </p:scale>
        <p:origin x="-584" y="-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BCAFC7A-71DD-4C2C-B63D-60FDC7DD5449}" type="datetimeFigureOut">
              <a:rPr lang="en-US" smtClean="0"/>
              <a:t>8/28/15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A6FC261-E491-4C42-A663-B95247CC4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85ECAFD-F005-4163-B10D-85806DC43F93}" type="datetimeFigureOut">
              <a:rPr lang="en-US" smtClean="0"/>
              <a:t>8/28/15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33E963C-1534-4F8D-B2A7-66D81AA25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84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94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50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27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63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E963C-1534-4F8D-B2A7-66D81AA259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04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6DCFA-8506-4AE0-8C05-301CF58B9834}" type="datetime1">
              <a:rPr lang="en-US" smtClean="0"/>
              <a:t>8/28/15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2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5B1F-65CA-4EB1-8872-484B1DE93A9F}" type="datetime1">
              <a:rPr lang="en-US" smtClean="0"/>
              <a:t>8/28/15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77BC-635A-4FD2-AD18-377E9E6B3D04}" type="datetime1">
              <a:rPr lang="en-US" smtClean="0"/>
              <a:t>8/28/15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46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DE53A-6CCB-42B2-BA91-977C3B82A22C}" type="datetime1">
              <a:rPr lang="en-US" smtClean="0"/>
              <a:t>8/28/15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24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EFD7-2CE2-4B8C-8CD7-950879845194}" type="datetime1">
              <a:rPr lang="en-US" smtClean="0"/>
              <a:t>8/28/15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836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C4DF5-1EDA-4D2C-A220-33E890A47D7D}" type="datetime1">
              <a:rPr lang="en-US" smtClean="0"/>
              <a:t>8/28/15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28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9C72-1B1D-41C9-BBFD-6C574FDAB5DA}" type="datetime1">
              <a:rPr lang="en-US" smtClean="0"/>
              <a:t>8/28/15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62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8E4A-2EFD-49C5-AA5B-059357709341}" type="datetime1">
              <a:rPr lang="en-US" smtClean="0"/>
              <a:t>8/28/15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64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AF6A-A413-4F1A-A7B9-7086181686EF}" type="datetime1">
              <a:rPr lang="en-US" smtClean="0"/>
              <a:t>8/28/15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F31A-5FA2-466C-88D5-4CAA1F052933}" type="datetime1">
              <a:rPr lang="en-US" smtClean="0"/>
              <a:t>8/28/15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6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3CD2-9F0D-4071-BB4C-5C0CF4C28C36}" type="datetime1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9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7B5A4-131B-4893-8677-DB7D0738FCCC}" type="datetime1">
              <a:rPr lang="en-US" smtClean="0"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3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4CF5-AD00-4FC7-B8F2-DEE7BDE1702C}" type="datetime1">
              <a:rPr lang="en-US" smtClean="0"/>
              <a:t>8/28/15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0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D198-E505-41C0-8AA6-198D2C913F5B}" type="datetime1">
              <a:rPr lang="en-US" smtClean="0"/>
              <a:t>8/28/15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0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F760C-3AE5-4266-B297-CF422E00DB85}" type="datetime1">
              <a:rPr lang="en-US" smtClean="0"/>
              <a:t>8/28/15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0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796B-5F1C-4989-BE07-A85A15BD5519}" type="datetime1">
              <a:rPr lang="en-US" smtClean="0"/>
              <a:t>8/28/15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2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4AA78-87C6-46C4-AB36-1E6D3588ACCF}" type="datetime1">
              <a:rPr lang="en-US" smtClean="0"/>
              <a:t>8/28/15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5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D3A6223-03F6-41CF-B455-9CD93AD2CDC0}" type="datetime1">
              <a:rPr lang="en-US" smtClean="0"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86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_L_Fishel@keybank.com" TargetMode="External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20685" y="1758496"/>
            <a:ext cx="7772400" cy="19208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Identifying and Developing </a:t>
            </a:r>
            <a:br>
              <a:rPr lang="en-US" sz="4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Potentials </a:t>
            </a:r>
            <a:br>
              <a:rPr lang="en-US" sz="4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(A.K.A. Top-Talent)</a:t>
            </a:r>
            <a:endParaRPr lang="en-US" sz="4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915889" y="4103915"/>
            <a:ext cx="8403771" cy="1752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Brian Fishel, Chief Talent Officer KeyBank</a:t>
            </a:r>
          </a:p>
          <a:p>
            <a:pPr algn="ctr"/>
            <a:r>
              <a:rPr lang="en-US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Brian_L_Fishel@keybank.com</a:t>
            </a:r>
            <a:endParaRPr lang="en-US" sz="1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pic>
        <p:nvPicPr>
          <p:cNvPr id="4" name="Picture 3" descr="https://keynet.keybank.com/knimage.nsf/Key-logo-icon-only-RGB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553" y="5861154"/>
            <a:ext cx="1143715" cy="515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216522"/>
              </p:ext>
            </p:extLst>
          </p:nvPr>
        </p:nvGraphicFramePr>
        <p:xfrm>
          <a:off x="584036" y="614379"/>
          <a:ext cx="11048999" cy="575525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9823"/>
                <a:gridCol w="4930733"/>
                <a:gridCol w="370007"/>
                <a:gridCol w="5388436"/>
              </a:tblGrid>
              <a:tr h="8784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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Hi-Po</a:t>
                      </a:r>
                      <a:endParaRPr lang="en-US" sz="2400" b="1" kern="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Potential /</a:t>
                      </a:r>
                      <a:r>
                        <a:rPr lang="en-US" sz="2400" b="1" baseline="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 Talent</a:t>
                      </a:r>
                      <a:r>
                        <a:rPr lang="en-US" sz="2800" b="1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800" b="1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/>
                        </a:rPr>
                        <a:t>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Hi-Pro</a:t>
                      </a:r>
                      <a:endParaRPr lang="en-US" sz="2400" b="1" kern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Deep </a:t>
                      </a:r>
                      <a:r>
                        <a:rPr lang="en-US" sz="2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Expert 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</a:tr>
              <a:tr h="2837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driven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technology or relationship driven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</a:tr>
              <a:tr h="2837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 new, first-time conditions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 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 repeat conditions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</a:tr>
              <a:tr h="4150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Curious to learn new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processes / functions / technologies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Likes to be recognized as an expert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</a:tr>
              <a:tr h="1418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across areas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within an area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</a:tr>
              <a:tr h="2837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Deals with politics as a matter of course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Deals with politics reluctantly if at all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</a:tr>
              <a:tr h="268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Prefers to work with others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Prefers to work more 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independently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</a:tr>
              <a:tr h="2837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tolerance for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marginal performers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Willing 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lead marginal 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performers 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coaching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</a:tr>
              <a:tr h="2837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Prefers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dealing 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diverse others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Prefers to be around those who share interests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</a:tr>
              <a:tr h="2837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Creative 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innovative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Steeped 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expertise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</a:tr>
              <a:tr h="4255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Prefers quick-changing areas of the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</a:t>
                      </a:r>
                      <a:r>
                        <a:rPr lang="en-US" sz="2000" baseline="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 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 is undefined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Prefers to understand the past in order to address current situations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</a:tr>
              <a:tr h="2837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wide and varied interests outside </a:t>
                      </a: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</a:t>
                      </a: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limited interests</a:t>
                      </a:r>
                      <a:r>
                        <a:rPr lang="en-US" sz="20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outside of work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</a:tr>
              <a:tr h="2837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Promotable when ready outside their area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Usually not promotable outside their area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</a:tr>
              <a:tr h="2214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Desires managing </a:t>
                      </a:r>
                      <a:r>
                        <a:rPr lang="en-US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experts</a:t>
                      </a: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Desires being an </a:t>
                      </a:r>
                      <a:r>
                        <a:rPr lang="en-US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0663" marR="40663" marT="0" marB="0"/>
                </a:tc>
              </a:tr>
            </a:tbl>
          </a:graphicData>
        </a:graphic>
      </p:graphicFrame>
      <p:sp>
        <p:nvSpPr>
          <p:cNvPr id="7" name="Title 1"/>
          <p:cNvSpPr>
            <a:spLocks/>
          </p:cNvSpPr>
          <p:nvPr/>
        </p:nvSpPr>
        <p:spPr bwMode="auto">
          <a:xfrm>
            <a:off x="570819" y="0"/>
            <a:ext cx="822960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28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High Potential or High Professional …</a:t>
            </a:r>
            <a:endParaRPr lang="en-US" sz="2800" b="1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-135508" y="6454823"/>
            <a:ext cx="570819" cy="403177"/>
          </a:xfrm>
        </p:spPr>
        <p:txBody>
          <a:bodyPr/>
          <a:lstStyle/>
          <a:p>
            <a:fld id="{D57F1E4F-1CFF-5643-939E-02111984F565}" type="slidenum">
              <a:rPr lang="en-US" sz="1400" smtClean="0"/>
              <a:t>10</a:t>
            </a:fld>
            <a:endParaRPr lang="en-US" sz="1400" dirty="0"/>
          </a:p>
        </p:txBody>
      </p:sp>
      <p:pic>
        <p:nvPicPr>
          <p:cNvPr id="5" name="Picture 4" descr="https://keynet.keybank.com/knimage.nsf/Key-logo-icon-only-RGB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3993" y="6435365"/>
            <a:ext cx="878085" cy="3241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470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/>
          </p:cNvSpPr>
          <p:nvPr/>
        </p:nvSpPr>
        <p:spPr bwMode="auto">
          <a:xfrm>
            <a:off x="555256" y="0"/>
            <a:ext cx="8609012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Summary … Lessons of Experience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89855" y="1013500"/>
            <a:ext cx="11597042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 common language for talking about talent … but don’t over </a:t>
            </a:r>
            <a:br>
              <a:rPr lang="en-US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prescribe / define </a:t>
            </a:r>
          </a:p>
          <a:p>
            <a:pPr marL="342900" indent="-34290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confuse top performers with top talent  </a:t>
            </a:r>
          </a:p>
          <a:p>
            <a:pPr marL="342900" indent="-34290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 that the majority of people want to do great work … so push them from their comfort zone and give them room to succeed  </a:t>
            </a:r>
          </a:p>
          <a:p>
            <a:pPr marL="342900" indent="-34290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a top talent does not equate to always being a top talent … reassess often</a:t>
            </a:r>
          </a:p>
          <a:p>
            <a:pPr marL="342900" indent="-34290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an early warning system to detect and correct derailment </a:t>
            </a:r>
          </a:p>
          <a:p>
            <a:pPr marL="342900" indent="-34290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Delegation is a great teaching tool … use it liberally with top talent</a:t>
            </a:r>
          </a:p>
          <a:p>
            <a:pPr marL="342900" indent="-34290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talent should be </a:t>
            </a:r>
            <a:r>
              <a:rPr lang="en-US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/ managed by your best leaders</a:t>
            </a:r>
            <a:endParaRPr lang="en-US" sz="2400" kern="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US" altLang="en-US" sz="24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US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-638331" y="6265890"/>
            <a:ext cx="978284" cy="816964"/>
          </a:xfrm>
        </p:spPr>
        <p:txBody>
          <a:bodyPr/>
          <a:lstStyle/>
          <a:p>
            <a:r>
              <a:rPr lang="en-US" sz="1400" dirty="0" smtClean="0"/>
              <a:t>11</a:t>
            </a:r>
            <a:endParaRPr lang="en-US" sz="1400" dirty="0"/>
          </a:p>
        </p:txBody>
      </p:sp>
      <p:pic>
        <p:nvPicPr>
          <p:cNvPr id="6" name="Picture 5" descr="https://keynet.keybank.com/knimage.nsf/Key-logo-icon-only-RGB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830" y="6369639"/>
            <a:ext cx="878085" cy="3241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294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9713" y="2830288"/>
            <a:ext cx="10243457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lvl="1" algn="ctr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54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“Define </a:t>
            </a:r>
            <a:r>
              <a:rPr lang="en-US" sz="5400" b="1" i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Potential</a:t>
            </a:r>
            <a:r>
              <a:rPr lang="en-US" sz="54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br>
              <a:rPr lang="en-US" sz="54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best to develop them.”</a:t>
            </a:r>
            <a:endParaRPr lang="en-US" sz="4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5212" y="1992088"/>
            <a:ext cx="10572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executive walks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into your office and asks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21348" y="6086007"/>
            <a:ext cx="584617" cy="515547"/>
          </a:xfrm>
        </p:spPr>
        <p:txBody>
          <a:bodyPr/>
          <a:lstStyle/>
          <a:p>
            <a:fld id="{D57F1E4F-1CFF-5643-939E-02111984F565}" type="slidenum">
              <a:rPr lang="en-US" sz="1400" smtClean="0"/>
              <a:t>2</a:t>
            </a:fld>
            <a:endParaRPr lang="en-US" sz="1400" dirty="0"/>
          </a:p>
        </p:txBody>
      </p:sp>
      <p:pic>
        <p:nvPicPr>
          <p:cNvPr id="9" name="Picture 8" descr="https://keynet.keybank.com/knimage.nsf/Key-logo-icon-only-RGB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553" y="5861154"/>
            <a:ext cx="1143715" cy="515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/>
          </p:cNvSpPr>
          <p:nvPr/>
        </p:nvSpPr>
        <p:spPr bwMode="auto">
          <a:xfrm>
            <a:off x="534987" y="11129"/>
            <a:ext cx="1125762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28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Foundational Beliefs Underpinning Talent Management at Key …  </a:t>
            </a:r>
            <a:endParaRPr lang="en-US" sz="2800" b="1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22514" y="1023260"/>
            <a:ext cx="11427748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7013" lvl="1" indent="-227013" eaLnBrk="1" hangingPunct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leaders really do matter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 in managing and driving results and accountability; in establishing and reinforcing desired culture and values</a:t>
            </a:r>
          </a:p>
          <a:p>
            <a:pPr marL="227013" lvl="1" indent="-227013" eaLnBrk="1" hangingPunct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</a:t>
            </a:r>
            <a:r>
              <a:rPr lang="en-US" sz="24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potential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 delivering results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matter,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what” &amp; “how” count</a:t>
            </a:r>
          </a:p>
          <a:p>
            <a:pPr marL="227013" lvl="1" indent="-227013" eaLnBrk="1" hangingPunct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Talent is an enterprise resource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 having a common language for talking about talent and a willingness to share talent for the good of the enterprise makes the system work</a:t>
            </a:r>
          </a:p>
          <a:p>
            <a:pPr marL="227013" lvl="1" indent="-227013" eaLnBrk="1" hangingPunct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Today’s top performers 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high potentials aren’t 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necessarily tomorrow’s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 even the best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fall behind or derail … continual assessment, coaching, and feedback is needed to stay current and succeed long-term</a:t>
            </a:r>
          </a:p>
          <a:p>
            <a:pPr marL="227013" lvl="1" indent="-227013" eaLnBrk="1" hangingPunct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diversity of experiences 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remains 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best classroom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 yet a balanced approach 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necessary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development</a:t>
            </a:r>
          </a:p>
          <a:p>
            <a:pPr marL="227013" lvl="1" indent="-227013" eaLnBrk="1" hangingPunct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Today’s 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 </a:t>
            </a: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required to 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leave a legacy of future talent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 current leaders must teach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role model what it takes to succeed</a:t>
            </a:r>
          </a:p>
          <a:p>
            <a:pPr marL="227013" lvl="1" indent="-227013" eaLnBrk="1" hangingPunct="1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Differentially invest 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best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focus the rest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-34264" y="6376241"/>
            <a:ext cx="364048" cy="484469"/>
          </a:xfrm>
        </p:spPr>
        <p:txBody>
          <a:bodyPr/>
          <a:lstStyle/>
          <a:p>
            <a:fld id="{D57F1E4F-1CFF-5643-939E-02111984F565}" type="slidenum">
              <a:rPr lang="en-US" sz="1400" smtClean="0"/>
              <a:t>3</a:t>
            </a:fld>
            <a:endParaRPr lang="en-US" sz="1400" dirty="0"/>
          </a:p>
        </p:txBody>
      </p:sp>
      <p:pic>
        <p:nvPicPr>
          <p:cNvPr id="9" name="Picture 8" descr="https://keynet.keybank.com/knimage.nsf/Key-logo-icon-only-RGB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830" y="6369639"/>
            <a:ext cx="878085" cy="3241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70859" y="1244852"/>
            <a:ext cx="10363199" cy="5124788"/>
            <a:chOff x="1306287" y="1244852"/>
            <a:chExt cx="10363199" cy="5124788"/>
          </a:xfrm>
        </p:grpSpPr>
        <p:sp>
          <p:nvSpPr>
            <p:cNvPr id="6" name="TextBox 33"/>
            <p:cNvSpPr txBox="1">
              <a:spLocks noChangeArrowheads="1"/>
            </p:cNvSpPr>
            <p:nvPr/>
          </p:nvSpPr>
          <p:spPr bwMode="auto">
            <a:xfrm>
              <a:off x="5927113" y="1937657"/>
              <a:ext cx="5742373" cy="4431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ts val="1200"/>
                </a:spcBef>
                <a:tabLst>
                  <a:tab pos="914400" algn="l"/>
                </a:tabLst>
                <a:defRPr/>
              </a:pPr>
              <a:r>
                <a:rPr lang="en-US" sz="2800" b="1" dirty="0" smtClean="0">
                  <a:solidFill>
                    <a:srgbClr val="FFFF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Select </a:t>
              </a:r>
              <a:r>
                <a:rPr lang="en-US" sz="2800" b="1" dirty="0">
                  <a:solidFill>
                    <a:srgbClr val="FFFF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few individuals that you </a:t>
              </a:r>
              <a:r>
                <a:rPr lang="en-US" sz="2800" b="1" dirty="0" smtClean="0">
                  <a:solidFill>
                    <a:srgbClr val="FFFF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would </a:t>
              </a:r>
              <a:r>
                <a:rPr lang="en-US" sz="2800" b="1" dirty="0">
                  <a:solidFill>
                    <a:srgbClr val="FFFF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place the biggest bets on for the future …</a:t>
              </a:r>
            </a:p>
            <a:p>
              <a:pPr lvl="1" indent="-223838" eaLnBrk="0" hangingPunct="0">
                <a:spcBef>
                  <a:spcPts val="1200"/>
                </a:spcBef>
                <a:buFont typeface="Wingdings" pitchFamily="2" charset="2"/>
                <a:buChar char="§"/>
                <a:tabLst>
                  <a:tab pos="914400" algn="l"/>
                </a:tabLst>
                <a:defRPr/>
              </a:pPr>
              <a:r>
                <a:rPr lang="en-US" sz="2800" b="1" dirty="0" smtClean="0">
                  <a:solidFill>
                    <a:srgbClr val="FFFF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High performance</a:t>
              </a:r>
              <a:endPara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1" indent="-223838" eaLnBrk="0" hangingPunct="0">
                <a:spcBef>
                  <a:spcPts val="1200"/>
                </a:spcBef>
                <a:buFont typeface="Wingdings" pitchFamily="2" charset="2"/>
                <a:buChar char="§"/>
                <a:tabLst>
                  <a:tab pos="914400" algn="l"/>
                </a:tabLst>
                <a:defRPr/>
              </a:pPr>
              <a:r>
                <a:rPr lang="en-US" sz="2800" b="1" dirty="0" smtClean="0">
                  <a:solidFill>
                    <a:srgbClr val="FFFF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More likely will succeed in most situations … faster and better than his/her peers</a:t>
              </a:r>
            </a:p>
            <a:p>
              <a:pPr lvl="1" indent="-223838" eaLnBrk="0" hangingPunct="0">
                <a:spcBef>
                  <a:spcPts val="1200"/>
                </a:spcBef>
                <a:buFont typeface="Wingdings" pitchFamily="2" charset="2"/>
                <a:buChar char="§"/>
                <a:tabLst>
                  <a:tab pos="914400" algn="l"/>
                </a:tabLst>
                <a:defRPr/>
              </a:pPr>
              <a:r>
                <a:rPr lang="en-US" sz="2800" b="1" u="sng" dirty="0" smtClean="0">
                  <a:solidFill>
                    <a:srgbClr val="FFFF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Desire</a:t>
              </a:r>
              <a:r>
                <a:rPr lang="en-US" sz="2800" b="1" dirty="0" smtClean="0">
                  <a:solidFill>
                    <a:srgbClr val="FFFF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 to </a:t>
              </a:r>
              <a:r>
                <a:rPr lang="en-US" sz="2800" b="1" dirty="0">
                  <a:solidFill>
                    <a:srgbClr val="FFFF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advance to more senior levels </a:t>
              </a:r>
              <a:r>
                <a:rPr lang="en-US" sz="2800" b="1" dirty="0" smtClean="0">
                  <a:solidFill>
                    <a:srgbClr val="FFFF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of leadership </a:t>
              </a:r>
              <a:endPara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06287" y="2448579"/>
              <a:ext cx="3093091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Historical View</a:t>
              </a:r>
              <a:endParaRPr lang="en-US" sz="3200" b="1" u="sng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Box 36"/>
            <p:cNvSpPr txBox="1">
              <a:spLocks noChangeArrowheads="1"/>
            </p:cNvSpPr>
            <p:nvPr/>
          </p:nvSpPr>
          <p:spPr bwMode="auto">
            <a:xfrm>
              <a:off x="6765580" y="1244852"/>
              <a:ext cx="402764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b="1" u="sng" dirty="0" smtClean="0">
                  <a:solidFill>
                    <a:srgbClr val="FFFF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Contemporary View</a:t>
              </a:r>
              <a:endParaRPr lang="en-US" sz="32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9422" y="3043220"/>
              <a:ext cx="2875121" cy="18158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tabLst>
                  <a:tab pos="914400" algn="l"/>
                </a:tabLst>
                <a:defRPr/>
              </a:pPr>
              <a:r>
                <a:rPr lang="en-US" sz="2800" b="1" dirty="0" smtClean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Someone  who </a:t>
              </a:r>
              <a:br>
                <a:rPr lang="en-US" sz="2800" b="1" dirty="0" smtClean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</a:br>
              <a:r>
                <a:rPr lang="en-US" sz="2800" b="1" dirty="0" smtClean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can </a:t>
              </a:r>
              <a:r>
                <a:rPr lang="en-US" sz="2800" b="1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advance 1 or </a:t>
              </a:r>
              <a:r>
                <a:rPr lang="en-US" sz="2800" b="1" dirty="0" smtClean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2 </a:t>
              </a:r>
              <a:r>
                <a:rPr lang="en-US" sz="2800" b="1" dirty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levels up </a:t>
              </a:r>
              <a:r>
                <a:rPr lang="en-US" sz="2800" b="1" dirty="0" smtClean="0"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in an organization</a:t>
              </a:r>
              <a:endParaRPr lang="en-US" sz="28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684100" y="3328782"/>
              <a:ext cx="1149350" cy="998537"/>
            </a:xfrm>
            <a:prstGeom prst="rightArrow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itle 1"/>
          <p:cNvSpPr>
            <a:spLocks/>
          </p:cNvSpPr>
          <p:nvPr/>
        </p:nvSpPr>
        <p:spPr bwMode="auto">
          <a:xfrm>
            <a:off x="513216" y="9625"/>
            <a:ext cx="8628062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28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Defining a High Potential / Top Talent …  </a:t>
            </a:r>
            <a:endParaRPr lang="en-US" sz="2800" b="1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247877" y="6190938"/>
            <a:ext cx="265339" cy="485567"/>
          </a:xfrm>
        </p:spPr>
        <p:txBody>
          <a:bodyPr/>
          <a:lstStyle/>
          <a:p>
            <a:fld id="{D57F1E4F-1CFF-5643-939E-02111984F565}" type="slidenum">
              <a:rPr lang="en-US" sz="1400" smtClean="0"/>
              <a:t>4</a:t>
            </a:fld>
            <a:endParaRPr lang="en-US" sz="1400" dirty="0"/>
          </a:p>
        </p:txBody>
      </p:sp>
      <p:pic>
        <p:nvPicPr>
          <p:cNvPr id="14" name="Picture 13" descr="https://keynet.keybank.com/knimage.nsf/Key-logo-icon-only-RGB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830" y="6369639"/>
            <a:ext cx="878085" cy="3241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/>
          </p:cNvSpPr>
          <p:nvPr/>
        </p:nvSpPr>
        <p:spPr bwMode="auto">
          <a:xfrm>
            <a:off x="480557" y="61937"/>
            <a:ext cx="116168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Talent is An Enterprise Resource:  Having a Consistent Language To Talk About People Is Critical For Talent Management To Work …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5810603" y="1065074"/>
            <a:ext cx="1189038" cy="1096963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Talent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27103" y="2679562"/>
            <a:ext cx="2743200" cy="365125"/>
          </a:xfrm>
          <a:prstGeom prst="rect">
            <a:avLst/>
          </a:prstGeom>
          <a:solidFill>
            <a:srgbClr val="C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Derailment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010803" y="4605199"/>
            <a:ext cx="2743200" cy="365125"/>
          </a:xfrm>
          <a:prstGeom prst="rect">
            <a:avLst/>
          </a:prstGeom>
          <a:solidFill>
            <a:srgbClr val="C00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2378728" y="2679562"/>
            <a:ext cx="2743200" cy="365125"/>
          </a:xfrm>
          <a:prstGeom prst="rect">
            <a:avLst/>
          </a:prstGeom>
          <a:solidFill>
            <a:srgbClr val="C000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416628" y="3081199"/>
            <a:ext cx="2743200" cy="21082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>
              <a:spcBef>
                <a:spcPts val="600"/>
              </a:spcBef>
              <a:buFontTx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Proven track record of delivering results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“</a:t>
            </a:r>
            <a:r>
              <a:rPr lang="en-US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pPr marL="114300" indent="-114300">
              <a:spcBef>
                <a:spcPts val="600"/>
              </a:spcBef>
              <a:buFontTx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Strong demonstration of 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equired leadership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competencies and values </a:t>
            </a:r>
            <a:r>
              <a:rPr lang="en-US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(the “How”)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931228" y="4951274"/>
            <a:ext cx="2952550" cy="17543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Willingness and ability to learn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apply new skills in different and more difficult situations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increasing complexity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(“runway” </a:t>
            </a:r>
            <a:r>
              <a:rPr lang="en-US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“versatility</a:t>
            </a:r>
            <a:r>
              <a:rPr lang="en-US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”) 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7750628" y="3081199"/>
            <a:ext cx="2743200" cy="1631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>
              <a:spcBef>
                <a:spcPts val="600"/>
              </a:spcBef>
              <a:buFontTx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living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</a:p>
          <a:p>
            <a:pPr marL="114300" indent="-114300">
              <a:spcBef>
                <a:spcPts val="600"/>
              </a:spcBef>
              <a:buFontTx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Overdone strengths &amp; blind spots</a:t>
            </a:r>
          </a:p>
          <a:p>
            <a:pPr marL="114300" indent="-114300">
              <a:spcBef>
                <a:spcPts val="600"/>
              </a:spcBef>
              <a:buFontTx/>
              <a:buChar char="•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Blocked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learner / unadaptable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6386566" y="2190612"/>
            <a:ext cx="0" cy="23764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7034666" y="1734999"/>
            <a:ext cx="2011362" cy="9191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H="1">
            <a:off x="3781878" y="1725474"/>
            <a:ext cx="1998663" cy="9286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201118" y="6100997"/>
            <a:ext cx="279439" cy="604604"/>
          </a:xfrm>
        </p:spPr>
        <p:txBody>
          <a:bodyPr/>
          <a:lstStyle/>
          <a:p>
            <a:fld id="{D57F1E4F-1CFF-5643-939E-02111984F565}" type="slidenum">
              <a:rPr lang="en-US" sz="1400" smtClean="0"/>
              <a:t>5</a:t>
            </a:fld>
            <a:endParaRPr lang="en-US" sz="1400" dirty="0"/>
          </a:p>
        </p:txBody>
      </p:sp>
      <p:pic>
        <p:nvPicPr>
          <p:cNvPr id="18" name="Picture 17" descr="https://keynet.keybank.com/knimage.nsf/Key-logo-icon-only-RGB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830" y="6369639"/>
            <a:ext cx="878085" cy="3241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24940" y="1786393"/>
            <a:ext cx="1600200" cy="11128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defRPr/>
            </a:pPr>
            <a:endParaRPr lang="en-US" sz="1200" b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212377" y="3966030"/>
            <a:ext cx="1771713" cy="990600"/>
          </a:xfrm>
          <a:prstGeom prst="rect">
            <a:avLst/>
          </a:prstGeom>
          <a:solidFill>
            <a:srgbClr val="FAB0B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defRPr/>
            </a:pPr>
            <a:endParaRPr lang="en-US" sz="1200" b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977740" y="3966030"/>
            <a:ext cx="1752600" cy="990600"/>
          </a:xfrm>
          <a:prstGeom prst="rect">
            <a:avLst/>
          </a:prstGeom>
          <a:solidFill>
            <a:srgbClr val="FAB0B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defRPr/>
            </a:pPr>
            <a:endParaRPr lang="en-US" sz="1200" b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624940" y="3966030"/>
            <a:ext cx="1600200" cy="990600"/>
          </a:xfrm>
          <a:prstGeom prst="rect">
            <a:avLst/>
          </a:prstGeom>
          <a:solidFill>
            <a:srgbClr val="FAB0B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defRPr/>
            </a:pPr>
            <a:endParaRPr lang="en-US" sz="1200" b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458753" y="3370718"/>
            <a:ext cx="1271587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defRPr/>
            </a:pPr>
            <a:endParaRPr lang="en-US" sz="1200" b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624940" y="2899230"/>
            <a:ext cx="1600200" cy="1066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defRPr/>
            </a:pPr>
            <a:endParaRPr lang="en-US" sz="1200" b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977741" y="2899230"/>
            <a:ext cx="1752600" cy="1066800"/>
          </a:xfrm>
          <a:prstGeom prst="rect">
            <a:avLst/>
          </a:prstGeom>
          <a:solidFill>
            <a:srgbClr val="CDFF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defRPr/>
            </a:pPr>
            <a:endParaRPr lang="en-US" sz="1200" b="1">
              <a:solidFill>
                <a:srgbClr val="007E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301339" y="3026230"/>
            <a:ext cx="1657287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Strong Performers</a:t>
            </a:r>
            <a:endParaRPr lang="en-US" sz="2000" b="1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647165" y="2580143"/>
            <a:ext cx="1268413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defRPr/>
            </a:pPr>
            <a:endParaRPr lang="en-US" sz="1200" b="1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6977740" y="1786393"/>
            <a:ext cx="1752600" cy="1112837"/>
          </a:xfrm>
          <a:prstGeom prst="rect">
            <a:avLst/>
          </a:prstGeom>
          <a:solidFill>
            <a:srgbClr val="CDFF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defRPr/>
            </a:pPr>
            <a:endParaRPr lang="en-US" sz="1200" b="1">
              <a:solidFill>
                <a:srgbClr val="007E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5225140" y="1786393"/>
            <a:ext cx="1752600" cy="1112837"/>
          </a:xfrm>
          <a:prstGeom prst="rect">
            <a:avLst/>
          </a:prstGeom>
          <a:solidFill>
            <a:srgbClr val="CDFFC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35000"/>
              </a:spcBef>
              <a:buClr>
                <a:schemeClr val="tx1"/>
              </a:buClr>
              <a:defRPr/>
            </a:pPr>
            <a:endParaRPr lang="en-US" sz="1200" b="1">
              <a:solidFill>
                <a:srgbClr val="007E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3647165" y="2899230"/>
            <a:ext cx="508317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3647165" y="3966030"/>
            <a:ext cx="508317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3647165" y="4956630"/>
            <a:ext cx="50831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5225140" y="1786393"/>
            <a:ext cx="0" cy="3170237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6977740" y="1786393"/>
            <a:ext cx="0" cy="3170237"/>
          </a:xfrm>
          <a:prstGeom prst="line">
            <a:avLst/>
          </a:prstGeom>
          <a:noFill/>
          <a:ln w="381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8730340" y="1786393"/>
            <a:ext cx="0" cy="31702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624940" y="1786393"/>
            <a:ext cx="0" cy="31702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5210507" y="2188030"/>
            <a:ext cx="3543215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2"/>
                </a:solidFill>
                <a:latin typeface="Arial" charset="0"/>
                <a:ea typeface="ＭＳ Ｐゴシック" charset="0"/>
              </a:rPr>
              <a:t>Top Talent / Top Performers</a:t>
            </a:r>
            <a:endParaRPr lang="en-US" sz="2000" b="1" dirty="0">
              <a:solidFill>
                <a:schemeClr val="bg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4234540" y="4293055"/>
            <a:ext cx="3810000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Arial" charset="0"/>
                <a:ea typeface="ＭＳ Ｐゴシック" charset="0"/>
              </a:rPr>
              <a:t>Top-grading P</a:t>
            </a:r>
            <a:r>
              <a:rPr lang="en-US" sz="2000" b="1" dirty="0" smtClean="0">
                <a:solidFill>
                  <a:schemeClr val="bg2"/>
                </a:solidFill>
                <a:latin typeface="Arial" charset="0"/>
                <a:ea typeface="ＭＳ Ｐゴシック" charset="0"/>
              </a:rPr>
              <a:t>riority</a:t>
            </a:r>
            <a:endParaRPr lang="en-US" sz="2000" b="1" dirty="0">
              <a:solidFill>
                <a:schemeClr val="bg2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544932" y="2548393"/>
            <a:ext cx="1739581" cy="1166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tx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marL="230188" indent="-1143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25000"/>
              </a:spcBef>
              <a:defRPr/>
            </a:pPr>
            <a:r>
              <a:rPr lang="en-US" sz="2000" b="1" dirty="0" smtClean="0">
                <a:solidFill>
                  <a:schemeClr val="bg2"/>
                </a:solidFill>
                <a:latin typeface="Arial" charset="0"/>
              </a:rPr>
              <a:t>Leadership </a:t>
            </a:r>
          </a:p>
          <a:p>
            <a:pPr algn="ctr">
              <a:spcBef>
                <a:spcPct val="25000"/>
              </a:spcBef>
              <a:defRPr/>
            </a:pPr>
            <a:r>
              <a:rPr lang="en-US" sz="2000" b="1" dirty="0" smtClean="0">
                <a:solidFill>
                  <a:schemeClr val="bg2"/>
                </a:solidFill>
                <a:latin typeface="Arial" charset="0"/>
              </a:rPr>
              <a:t>Issue / </a:t>
            </a:r>
          </a:p>
          <a:p>
            <a:pPr algn="ctr">
              <a:spcBef>
                <a:spcPct val="25000"/>
              </a:spcBef>
              <a:defRPr/>
            </a:pPr>
            <a:r>
              <a:rPr lang="en-US" sz="2000" b="1" dirty="0" smtClean="0">
                <a:solidFill>
                  <a:schemeClr val="bg2"/>
                </a:solidFill>
                <a:latin typeface="Arial" charset="0"/>
              </a:rPr>
              <a:t>Job Fit </a:t>
            </a:r>
            <a:endParaRPr lang="en-US" sz="1800" b="1" dirty="0" smtClean="0">
              <a:solidFill>
                <a:schemeClr val="bg2"/>
              </a:solidFill>
              <a:latin typeface="Arial" charset="0"/>
            </a:endParaRPr>
          </a:p>
        </p:txBody>
      </p: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2634340" y="1426030"/>
            <a:ext cx="931863" cy="4038600"/>
            <a:chOff x="528" y="1104"/>
            <a:chExt cx="587" cy="2544"/>
          </a:xfrm>
        </p:grpSpPr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 rot="16220703">
              <a:off x="-609" y="2241"/>
              <a:ext cx="25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 dirty="0">
                  <a:solidFill>
                    <a:schemeClr val="tx1"/>
                  </a:solidFill>
                </a:rPr>
                <a:t>Results against </a:t>
              </a:r>
              <a:r>
                <a:rPr lang="en-US" altLang="en-US" sz="1800" b="1" dirty="0" smtClean="0">
                  <a:solidFill>
                    <a:schemeClr val="tx1"/>
                  </a:solidFill>
                </a:rPr>
                <a:t>Plan - </a:t>
              </a:r>
              <a:r>
                <a:rPr lang="en-US" altLang="en-US" sz="1800" b="1" dirty="0">
                  <a:solidFill>
                    <a:schemeClr val="tx1"/>
                  </a:solidFill>
                </a:rPr>
                <a:t>the </a:t>
              </a:r>
              <a:r>
                <a:rPr lang="ja-JP" altLang="en-US" sz="1800" b="1" u="sng" dirty="0">
                  <a:solidFill>
                    <a:schemeClr val="tx1"/>
                  </a:solidFill>
                </a:rPr>
                <a:t>“</a:t>
              </a:r>
              <a:r>
                <a:rPr lang="en-US" altLang="ja-JP" sz="1800" b="1" u="sng" dirty="0">
                  <a:solidFill>
                    <a:schemeClr val="tx1"/>
                  </a:solidFill>
                </a:rPr>
                <a:t>What</a:t>
              </a:r>
              <a:r>
                <a:rPr lang="ja-JP" altLang="en-US" sz="1800" b="1" u="sng" dirty="0">
                  <a:solidFill>
                    <a:schemeClr val="tx1"/>
                  </a:solidFill>
                </a:rPr>
                <a:t>”</a:t>
              </a:r>
              <a:endParaRPr lang="en-US" altLang="en-US" sz="18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 rot="-5400000">
              <a:off x="581" y="1579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000" b="1">
                  <a:solidFill>
                    <a:schemeClr val="tx1"/>
                  </a:solidFill>
                  <a:latin typeface="Arial" charset="0"/>
                  <a:ea typeface="ＭＳ Ｐゴシック" charset="0"/>
                </a:rPr>
                <a:t>Exceeds</a:t>
              </a:r>
            </a:p>
            <a:p>
              <a:pPr algn="ctr" eaLnBrk="1" hangingPunct="1">
                <a:defRPr/>
              </a:pPr>
              <a:r>
                <a:rPr lang="en-US" sz="1000" b="1">
                  <a:solidFill>
                    <a:schemeClr val="tx1"/>
                  </a:solidFill>
                  <a:latin typeface="Arial" charset="0"/>
                  <a:ea typeface="ＭＳ Ｐゴシック" charset="0"/>
                </a:rPr>
                <a:t>Expectations</a:t>
              </a:r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 rot="16200000" flipH="1">
              <a:off x="582" y="2251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000" b="1">
                  <a:solidFill>
                    <a:schemeClr val="tx1"/>
                  </a:solidFill>
                  <a:latin typeface="Arial" charset="0"/>
                  <a:ea typeface="ＭＳ Ｐゴシック" charset="0"/>
                </a:rPr>
                <a:t>Meets </a:t>
              </a:r>
            </a:p>
            <a:p>
              <a:pPr algn="ctr" eaLnBrk="1" hangingPunct="1">
                <a:defRPr/>
              </a:pPr>
              <a:r>
                <a:rPr lang="en-US" sz="1000" b="1">
                  <a:solidFill>
                    <a:schemeClr val="tx1"/>
                  </a:solidFill>
                  <a:latin typeface="Arial" charset="0"/>
                  <a:ea typeface="ＭＳ Ｐゴシック" charset="0"/>
                </a:rPr>
                <a:t>Expectations</a:t>
              </a: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 rot="16200000" flipH="1">
              <a:off x="390" y="2923"/>
              <a:ext cx="12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000" b="1">
                  <a:solidFill>
                    <a:schemeClr val="tx1"/>
                  </a:solidFill>
                  <a:latin typeface="Arial" charset="0"/>
                  <a:ea typeface="ＭＳ Ｐゴシック" charset="0"/>
                </a:rPr>
                <a:t>Does Not Meet</a:t>
              </a:r>
            </a:p>
            <a:p>
              <a:pPr algn="ctr" eaLnBrk="1" hangingPunct="1">
                <a:defRPr/>
              </a:pPr>
              <a:r>
                <a:rPr lang="en-US" sz="1000" b="1">
                  <a:solidFill>
                    <a:schemeClr val="tx1"/>
                  </a:solidFill>
                  <a:latin typeface="Arial" charset="0"/>
                  <a:ea typeface="ＭＳ Ｐゴシック" charset="0"/>
                </a:rPr>
                <a:t> Expectations</a:t>
              </a:r>
            </a:p>
          </p:txBody>
        </p:sp>
      </p:grp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3548740" y="5007430"/>
            <a:ext cx="5334000" cy="914400"/>
            <a:chOff x="1104" y="3408"/>
            <a:chExt cx="3360" cy="576"/>
          </a:xfrm>
        </p:grpSpPr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 flipH="1">
              <a:off x="1104" y="3408"/>
              <a:ext cx="11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000" b="1">
                  <a:solidFill>
                    <a:schemeClr val="tx1"/>
                  </a:solidFill>
                  <a:latin typeface="Arial" charset="0"/>
                  <a:ea typeface="ＭＳ Ｐゴシック" charset="0"/>
                </a:rPr>
                <a:t>Does Not Meet </a:t>
              </a:r>
            </a:p>
            <a:p>
              <a:pPr algn="ctr" eaLnBrk="1" hangingPunct="1">
                <a:defRPr/>
              </a:pPr>
              <a:r>
                <a:rPr lang="en-US" sz="1000" b="1">
                  <a:solidFill>
                    <a:schemeClr val="tx1"/>
                  </a:solidFill>
                  <a:latin typeface="Arial" charset="0"/>
                  <a:ea typeface="ＭＳ Ｐゴシック" charset="0"/>
                </a:rPr>
                <a:t>Expectations</a:t>
              </a:r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3524" y="3408"/>
              <a:ext cx="9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000" b="1">
                  <a:solidFill>
                    <a:schemeClr val="tx1"/>
                  </a:solidFill>
                  <a:latin typeface="Arial" charset="0"/>
                  <a:ea typeface="ＭＳ Ｐゴシック" charset="0"/>
                </a:rPr>
                <a:t>Exceeds </a:t>
              </a:r>
            </a:p>
            <a:p>
              <a:pPr algn="ctr" eaLnBrk="1" hangingPunct="1">
                <a:defRPr/>
              </a:pPr>
              <a:r>
                <a:rPr lang="en-US" sz="1000" b="1">
                  <a:solidFill>
                    <a:schemeClr val="tx1"/>
                  </a:solidFill>
                  <a:latin typeface="Arial" charset="0"/>
                  <a:ea typeface="ＭＳ Ｐゴシック" charset="0"/>
                </a:rPr>
                <a:t>Expectations</a:t>
              </a:r>
            </a:p>
          </p:txBody>
        </p:sp>
        <p:sp>
          <p:nvSpPr>
            <p:cNvPr id="35" name="Text Box 33"/>
            <p:cNvSpPr txBox="1">
              <a:spLocks noChangeArrowheads="1"/>
            </p:cNvSpPr>
            <p:nvPr/>
          </p:nvSpPr>
          <p:spPr bwMode="auto">
            <a:xfrm flipH="1">
              <a:off x="2352" y="3408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000" b="1">
                  <a:solidFill>
                    <a:schemeClr val="tx1"/>
                  </a:solidFill>
                  <a:latin typeface="Arial" charset="0"/>
                  <a:ea typeface="ＭＳ Ｐゴシック" charset="0"/>
                </a:rPr>
                <a:t>Meets </a:t>
              </a:r>
            </a:p>
            <a:p>
              <a:pPr algn="ctr" eaLnBrk="1" hangingPunct="1">
                <a:defRPr/>
              </a:pPr>
              <a:r>
                <a:rPr lang="en-US" sz="1000" b="1">
                  <a:solidFill>
                    <a:schemeClr val="tx1"/>
                  </a:solidFill>
                  <a:latin typeface="Arial" charset="0"/>
                  <a:ea typeface="ＭＳ Ｐゴシック" charset="0"/>
                </a:rPr>
                <a:t>Expectations</a:t>
              </a:r>
            </a:p>
          </p:txBody>
        </p:sp>
        <p:sp>
          <p:nvSpPr>
            <p:cNvPr id="36" name="Text Box 34"/>
            <p:cNvSpPr txBox="1">
              <a:spLocks noChangeArrowheads="1"/>
            </p:cNvSpPr>
            <p:nvPr/>
          </p:nvSpPr>
          <p:spPr bwMode="auto">
            <a:xfrm>
              <a:off x="1440" y="3753"/>
              <a:ext cx="265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00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1" dirty="0">
                  <a:solidFill>
                    <a:schemeClr val="tx1"/>
                  </a:solidFill>
                </a:rPr>
                <a:t>Leadership </a:t>
              </a:r>
              <a:r>
                <a:rPr lang="en-US" altLang="en-US" sz="1800" b="1" dirty="0" smtClean="0">
                  <a:solidFill>
                    <a:schemeClr val="tx1"/>
                  </a:solidFill>
                </a:rPr>
                <a:t>Behaviors - </a:t>
              </a:r>
              <a:r>
                <a:rPr lang="en-US" altLang="en-US" sz="1800" b="1" dirty="0">
                  <a:solidFill>
                    <a:schemeClr val="tx1"/>
                  </a:solidFill>
                </a:rPr>
                <a:t>the </a:t>
              </a:r>
              <a:r>
                <a:rPr lang="ja-JP" altLang="en-US" sz="1800" b="1" u="sng" dirty="0">
                  <a:solidFill>
                    <a:schemeClr val="tx1"/>
                  </a:solidFill>
                </a:rPr>
                <a:t>“</a:t>
              </a:r>
              <a:r>
                <a:rPr lang="en-US" altLang="ja-JP" sz="1800" b="1" u="sng" dirty="0">
                  <a:solidFill>
                    <a:schemeClr val="tx1"/>
                  </a:solidFill>
                </a:rPr>
                <a:t>How</a:t>
              </a:r>
              <a:r>
                <a:rPr lang="ja-JP" altLang="en-US" sz="1800" b="1" u="sng" dirty="0">
                  <a:solidFill>
                    <a:schemeClr val="tx1"/>
                  </a:solidFill>
                </a:rPr>
                <a:t>”</a:t>
              </a:r>
              <a:endParaRPr lang="en-US" altLang="en-US" sz="1800" b="1" u="sng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Title 1"/>
          <p:cNvSpPr>
            <a:spLocks/>
          </p:cNvSpPr>
          <p:nvPr/>
        </p:nvSpPr>
        <p:spPr bwMode="auto">
          <a:xfrm>
            <a:off x="513216" y="54054"/>
            <a:ext cx="11069184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lvl="1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 Before Potential: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Delivering Results Matter,  Both The “What” &amp; “How” Count …</a:t>
            </a:r>
            <a:endParaRPr lang="en-US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>
          <a:xfrm>
            <a:off x="270623" y="6175947"/>
            <a:ext cx="358964" cy="455587"/>
          </a:xfrm>
        </p:spPr>
        <p:txBody>
          <a:bodyPr/>
          <a:lstStyle/>
          <a:p>
            <a:fld id="{D57F1E4F-1CFF-5643-939E-02111984F565}" type="slidenum">
              <a:rPr lang="en-US" sz="1400" smtClean="0"/>
              <a:t>6</a:t>
            </a:fld>
            <a:endParaRPr lang="en-US" sz="1400" dirty="0"/>
          </a:p>
        </p:txBody>
      </p:sp>
      <p:pic>
        <p:nvPicPr>
          <p:cNvPr id="39" name="Picture 38" descr="https://keynet.keybank.com/knimage.nsf/Key-logo-icon-only-RGB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830" y="6369639"/>
            <a:ext cx="878085" cy="3241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225915" y="1368457"/>
            <a:ext cx="5233976" cy="5029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8731" y="1368457"/>
            <a:ext cx="5233976" cy="5029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58060" y="1507027"/>
            <a:ext cx="4835319" cy="43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Ways </a:t>
            </a:r>
            <a:r>
              <a:rPr kumimoji="0" lang="en-US" sz="24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people derail their </a:t>
            </a: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careers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06291" y="2085275"/>
            <a:ext cx="5138856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117475" indent="-11747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altLang="en-US" b="1" kern="0" dirty="0" smtClean="0">
                <a:solidFill>
                  <a:srgbClr val="FFFF00"/>
                </a:solidFill>
                <a:cs typeface="Arial" panose="020B0604020202020204" pitchFamily="34" charset="0"/>
              </a:rPr>
              <a:t>They </a:t>
            </a:r>
            <a:r>
              <a:rPr lang="en-US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  <a:t>ignore or are </a:t>
            </a:r>
            <a:r>
              <a:rPr lang="ja-JP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  <a:t>“</a:t>
            </a:r>
            <a:r>
              <a:rPr lang="en-US" altLang="ja-JP" b="1" kern="0" dirty="0">
                <a:solidFill>
                  <a:srgbClr val="FFFF00"/>
                </a:solidFill>
                <a:cs typeface="Arial" panose="020B0604020202020204" pitchFamily="34" charset="0"/>
              </a:rPr>
              <a:t>blind</a:t>
            </a:r>
            <a:r>
              <a:rPr lang="ja-JP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  <a:t>”</a:t>
            </a:r>
            <a:r>
              <a:rPr lang="en-US" altLang="ja-JP" b="1" kern="0" dirty="0">
                <a:solidFill>
                  <a:srgbClr val="FFFF00"/>
                </a:solidFill>
                <a:cs typeface="Arial" panose="020B0604020202020204" pitchFamily="34" charset="0"/>
              </a:rPr>
              <a:t> to a notable flaw(s).</a:t>
            </a:r>
            <a:br>
              <a:rPr lang="en-US" altLang="ja-JP" b="1" kern="0" dirty="0">
                <a:solidFill>
                  <a:srgbClr val="FFFF00"/>
                </a:solidFill>
                <a:cs typeface="Arial" panose="020B0604020202020204" pitchFamily="34" charset="0"/>
              </a:rPr>
            </a:br>
            <a:endParaRPr lang="en-US" altLang="ja-JP" b="1" kern="0" dirty="0">
              <a:solidFill>
                <a:srgbClr val="FFFF00"/>
              </a:solidFill>
              <a:cs typeface="Arial" panose="020B0604020202020204" pitchFamily="34" charset="0"/>
            </a:endParaRPr>
          </a:p>
          <a:p>
            <a:pPr marL="117475" indent="-11747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altLang="en-US" b="1" kern="0" dirty="0" smtClean="0">
                <a:solidFill>
                  <a:srgbClr val="FFFF00"/>
                </a:solidFill>
                <a:cs typeface="Arial" panose="020B0604020202020204" pitchFamily="34" charset="0"/>
              </a:rPr>
              <a:t>They </a:t>
            </a:r>
            <a:r>
              <a:rPr lang="en-US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  <a:t>have obvious untested areas </a:t>
            </a:r>
            <a:r>
              <a:rPr lang="en-US" altLang="en-US" b="1" kern="0" dirty="0" smtClean="0">
                <a:solidFill>
                  <a:srgbClr val="FFFF00"/>
                </a:solidFill>
                <a:cs typeface="Arial" panose="020B0604020202020204" pitchFamily="34" charset="0"/>
              </a:rPr>
              <a:t>- challenges </a:t>
            </a:r>
            <a:r>
              <a:rPr lang="en-US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  <a:t>they have never faced.</a:t>
            </a:r>
            <a:br>
              <a:rPr lang="en-US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</a:br>
            <a:endParaRPr lang="en-US" altLang="en-US" b="1" kern="0" dirty="0">
              <a:solidFill>
                <a:srgbClr val="FFFF00"/>
              </a:solidFill>
              <a:cs typeface="Arial" panose="020B0604020202020204" pitchFamily="34" charset="0"/>
            </a:endParaRPr>
          </a:p>
          <a:p>
            <a:pPr marL="117475" indent="-11747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altLang="en-US" b="1" kern="0" dirty="0" smtClean="0">
                <a:solidFill>
                  <a:srgbClr val="FFFF00"/>
                </a:solidFill>
                <a:cs typeface="Arial" panose="020B0604020202020204" pitchFamily="34" charset="0"/>
              </a:rPr>
              <a:t>They </a:t>
            </a:r>
            <a:r>
              <a:rPr lang="en-US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  <a:t>over-rely on </a:t>
            </a:r>
            <a:r>
              <a:rPr lang="en-US" altLang="en-US" b="1" kern="0" dirty="0" smtClean="0">
                <a:solidFill>
                  <a:srgbClr val="FFFF00"/>
                </a:solidFill>
                <a:cs typeface="Arial" panose="020B0604020202020204" pitchFamily="34" charset="0"/>
              </a:rPr>
              <a:t>one to two strengths</a:t>
            </a:r>
            <a:r>
              <a:rPr lang="en-US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  <a:t>, often </a:t>
            </a:r>
            <a:r>
              <a:rPr lang="en-US" altLang="en-US" b="1" kern="0" dirty="0" smtClean="0">
                <a:solidFill>
                  <a:srgbClr val="FFFF00"/>
                </a:solidFill>
                <a:cs typeface="Arial" panose="020B0604020202020204" pitchFamily="34" charset="0"/>
              </a:rPr>
              <a:t>clinging </a:t>
            </a:r>
            <a:r>
              <a:rPr lang="en-US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  <a:t>to past </a:t>
            </a:r>
            <a:r>
              <a:rPr lang="en-US" altLang="en-US" b="1" kern="0" dirty="0" smtClean="0">
                <a:solidFill>
                  <a:srgbClr val="FFFF00"/>
                </a:solidFill>
                <a:cs typeface="Arial" panose="020B0604020202020204" pitchFamily="34" charset="0"/>
              </a:rPr>
              <a:t>habits</a:t>
            </a:r>
            <a:r>
              <a:rPr lang="en-US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  <a:t>.</a:t>
            </a:r>
            <a:br>
              <a:rPr lang="en-US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</a:br>
            <a:endParaRPr lang="en-US" altLang="en-US" b="1" kern="0" dirty="0">
              <a:solidFill>
                <a:srgbClr val="FFFF00"/>
              </a:solidFill>
              <a:cs typeface="Arial" panose="020B0604020202020204" pitchFamily="34" charset="0"/>
            </a:endParaRPr>
          </a:p>
          <a:p>
            <a:pPr marL="117475" indent="-11747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altLang="en-US" b="1" kern="0" dirty="0" smtClean="0">
                <a:solidFill>
                  <a:srgbClr val="FFFF00"/>
                </a:solidFill>
                <a:cs typeface="Arial" panose="020B0604020202020204" pitchFamily="34" charset="0"/>
              </a:rPr>
              <a:t>They </a:t>
            </a:r>
            <a:r>
              <a:rPr lang="en-US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  <a:t>are </a:t>
            </a:r>
            <a:r>
              <a:rPr lang="ja-JP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  <a:t>“</a:t>
            </a:r>
            <a:r>
              <a:rPr lang="en-US" altLang="ja-JP" b="1" kern="0" dirty="0">
                <a:solidFill>
                  <a:srgbClr val="FFFF00"/>
                </a:solidFill>
                <a:cs typeface="Arial" panose="020B0604020202020204" pitchFamily="34" charset="0"/>
              </a:rPr>
              <a:t>lazy</a:t>
            </a:r>
            <a:r>
              <a:rPr lang="ja-JP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  <a:t>”</a:t>
            </a:r>
            <a:r>
              <a:rPr lang="en-US" altLang="ja-JP" b="1" kern="0" dirty="0">
                <a:solidFill>
                  <a:srgbClr val="FFFF00"/>
                </a:solidFill>
                <a:cs typeface="Arial" panose="020B0604020202020204" pitchFamily="34" charset="0"/>
              </a:rPr>
              <a:t> learners.</a:t>
            </a:r>
          </a:p>
          <a:p>
            <a:pPr marL="117475" indent="-11747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</a:pPr>
            <a:endParaRPr lang="en-US" altLang="ja-JP" b="1" kern="0" dirty="0">
              <a:solidFill>
                <a:srgbClr val="FFFF00"/>
              </a:solidFill>
              <a:cs typeface="Arial" panose="020B0604020202020204" pitchFamily="34" charset="0"/>
            </a:endParaRPr>
          </a:p>
          <a:p>
            <a:pPr marL="117475" indent="-11747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altLang="en-US" b="1" kern="0" dirty="0" smtClean="0">
                <a:solidFill>
                  <a:srgbClr val="FFFF00"/>
                </a:solidFill>
                <a:cs typeface="Arial" panose="020B0604020202020204" pitchFamily="34" charset="0"/>
              </a:rPr>
              <a:t>They </a:t>
            </a:r>
            <a:r>
              <a:rPr lang="en-US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  <a:t>have a narrow </a:t>
            </a:r>
            <a:r>
              <a:rPr lang="en-US" altLang="en-US" b="1" kern="0" dirty="0" smtClean="0">
                <a:solidFill>
                  <a:srgbClr val="FFFF00"/>
                </a:solidFill>
                <a:cs typeface="Arial" panose="020B0604020202020204" pitchFamily="34" charset="0"/>
              </a:rPr>
              <a:t>leadership perspective</a:t>
            </a:r>
            <a:r>
              <a:rPr lang="en-US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  <a:t>. They pile up functional </a:t>
            </a:r>
            <a:r>
              <a:rPr lang="en-US" altLang="en-US" b="1" kern="0" dirty="0" smtClean="0">
                <a:solidFill>
                  <a:srgbClr val="FFFF00"/>
                </a:solidFill>
                <a:cs typeface="Arial" panose="020B0604020202020204" pitchFamily="34" charset="0"/>
              </a:rPr>
              <a:t>and </a:t>
            </a:r>
            <a:r>
              <a:rPr lang="en-US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  <a:t>technical knowledge but, from a leadership perspective, have the same </a:t>
            </a:r>
            <a:br>
              <a:rPr lang="en-US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</a:br>
            <a:r>
              <a:rPr lang="en-US" altLang="en-US" b="1" kern="0" dirty="0">
                <a:solidFill>
                  <a:srgbClr val="FFFF00"/>
                </a:solidFill>
                <a:cs typeface="Arial" panose="020B0604020202020204" pitchFamily="34" charset="0"/>
              </a:rPr>
              <a:t>job over and over</a:t>
            </a:r>
            <a:r>
              <a:rPr lang="en-US" altLang="en-US" b="1" kern="0" dirty="0" smtClean="0">
                <a:solidFill>
                  <a:srgbClr val="FFFF00"/>
                </a:solidFill>
                <a:cs typeface="Arial" panose="020B0604020202020204" pitchFamily="34" charset="0"/>
              </a:rPr>
              <a:t>.</a:t>
            </a:r>
          </a:p>
          <a:p>
            <a:pPr marL="117475" indent="-11747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</a:pPr>
            <a:endParaRPr lang="en-US" altLang="en-US" b="1" kern="0" dirty="0">
              <a:solidFill>
                <a:srgbClr val="FFFF00"/>
              </a:solidFill>
              <a:cs typeface="Arial" panose="020B0604020202020204" pitchFamily="34" charset="0"/>
            </a:endParaRPr>
          </a:p>
          <a:p>
            <a:pPr marL="117475" indent="-117475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en-US" altLang="en-US" b="1" kern="0" dirty="0" smtClean="0">
                <a:solidFill>
                  <a:srgbClr val="FFFF00"/>
                </a:solidFill>
                <a:cs typeface="Arial" panose="020B0604020202020204" pitchFamily="34" charset="0"/>
              </a:rPr>
              <a:t>Over rely on single career advocate.</a:t>
            </a:r>
            <a:endParaRPr lang="en-US" altLang="en-US" b="1" kern="0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874772" y="1813244"/>
            <a:ext cx="3881437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247721" y="1507053"/>
            <a:ext cx="5190365" cy="43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u="sng" kern="0" dirty="0" smtClean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</a:t>
            </a:r>
            <a:r>
              <a:rPr kumimoji="0" lang="en-US" sz="2400" b="1" i="0" u="sng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ays</a:t>
            </a:r>
            <a:r>
              <a:rPr kumimoji="0" lang="en-US" sz="2400" b="1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</a:t>
            </a:r>
            <a:r>
              <a:rPr kumimoji="0" lang="en-US" sz="2400" b="1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organizations derail people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254876" y="2085275"/>
            <a:ext cx="5218095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rgbClr val="00339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117475" marR="0" lvl="0" indent="-117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Moving people so fast that they never</a:t>
            </a:r>
            <a:r>
              <a:rPr kumimoji="0" lang="en-US" altLang="en-US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“finish” </a:t>
            </a:r>
            <a:b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</a:br>
            <a: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a job.</a:t>
            </a:r>
            <a:b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</a:br>
            <a:endParaRPr kumimoji="0" lang="en-US" altLang="en-US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117475" marR="0" lvl="0" indent="-117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Not moving people.</a:t>
            </a:r>
            <a:b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</a:br>
            <a:endParaRPr kumimoji="0" lang="en-US" altLang="en-US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117475" marR="0" lvl="0" indent="-117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Allowing one failure to knock someone out.</a:t>
            </a:r>
            <a:b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</a:br>
            <a:endParaRPr kumimoji="0" lang="en-US" altLang="en-US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117475" marR="0" lvl="0" indent="-117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Giving only or lots of 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“</a:t>
            </a: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what you did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”</a:t>
            </a: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vs. 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“</a:t>
            </a: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how</a:t>
            </a:r>
            <a:r>
              <a:rPr kumimoji="0" lang="en-US" altLang="ja-JP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you </a:t>
            </a:r>
            <a:b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</a:b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did it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”</a:t>
            </a: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 feedback.</a:t>
            </a:r>
            <a:b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</a:br>
            <a:endParaRPr kumimoji="0" lang="en-US" altLang="ja-JP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117475" marR="0" lvl="0" indent="-117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Linking 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“</a:t>
            </a: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success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”</a:t>
            </a: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 and reward</a:t>
            </a:r>
            <a:r>
              <a:rPr kumimoji="0" lang="en-US" altLang="ja-JP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too closely to </a:t>
            </a:r>
            <a:b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</a:b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moving-up.</a:t>
            </a:r>
            <a:b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</a:br>
            <a:endParaRPr kumimoji="0" lang="en-US" altLang="ja-JP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117475" marR="0" lvl="0" indent="-117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Defining development as training only.</a:t>
            </a:r>
          </a:p>
          <a:p>
            <a:pPr marL="117475" marR="0" lvl="0" indent="-117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lang="en-US" altLang="en-US" b="1" kern="0" dirty="0">
              <a:solidFill>
                <a:srgbClr val="FFFF00"/>
              </a:solidFill>
              <a:cs typeface="Arial" panose="020B0604020202020204" pitchFamily="34" charset="0"/>
            </a:endParaRPr>
          </a:p>
          <a:p>
            <a:pPr marL="117475" marR="0" lvl="0" indent="-1174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Failing to identify critical</a:t>
            </a:r>
            <a:r>
              <a:rPr kumimoji="0" lang="en-US" altLang="en-US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 experiences </a:t>
            </a:r>
            <a:br>
              <a:rPr kumimoji="0" lang="en-US" altLang="en-US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</a:br>
            <a:r>
              <a:rPr kumimoji="0" lang="en-US" altLang="en-US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cs typeface="Arial" panose="020B0604020202020204" pitchFamily="34" charset="0"/>
              </a:rPr>
              <a:t>needing developed.</a:t>
            </a:r>
            <a:endParaRPr kumimoji="0" lang="en-US" altLang="en-US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4" name="Title 1"/>
          <p:cNvSpPr>
            <a:spLocks/>
          </p:cNvSpPr>
          <p:nvPr/>
        </p:nvSpPr>
        <p:spPr bwMode="auto">
          <a:xfrm>
            <a:off x="497246" y="40540"/>
            <a:ext cx="11316383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defRPr/>
            </a:pPr>
            <a:r>
              <a:rPr lang="en-US" sz="2800" b="1" i="1" kern="0" dirty="0">
                <a:latin typeface="Arial" panose="020B0604020202020204" pitchFamily="34" charset="0"/>
                <a:cs typeface="Arial" panose="020B0604020202020204" pitchFamily="34" charset="0"/>
              </a:rPr>
              <a:t>Today’s top performers </a:t>
            </a:r>
            <a:r>
              <a:rPr lang="en-US" sz="28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2800" b="1" i="1" kern="0" dirty="0">
                <a:latin typeface="Arial" panose="020B0604020202020204" pitchFamily="34" charset="0"/>
                <a:cs typeface="Arial" panose="020B0604020202020204" pitchFamily="34" charset="0"/>
              </a:rPr>
              <a:t>high potentials aren’t necessarily </a:t>
            </a:r>
            <a:r>
              <a:rPr lang="en-US" sz="28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tomorrow’s, even </a:t>
            </a:r>
            <a:r>
              <a:rPr lang="en-US" sz="2800" b="1" i="1" kern="0" dirty="0">
                <a:latin typeface="Arial" panose="020B0604020202020204" pitchFamily="34" charset="0"/>
                <a:cs typeface="Arial" panose="020B0604020202020204" pitchFamily="34" charset="0"/>
              </a:rPr>
              <a:t>the best can fall behind </a:t>
            </a:r>
            <a:r>
              <a:rPr lang="en-US" sz="28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or derail …</a:t>
            </a:r>
            <a:endParaRPr lang="en-US" sz="2800" b="1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126167" y="6178270"/>
            <a:ext cx="371079" cy="604327"/>
          </a:xfrm>
        </p:spPr>
        <p:txBody>
          <a:bodyPr/>
          <a:lstStyle/>
          <a:p>
            <a:fld id="{D57F1E4F-1CFF-5643-939E-02111984F565}" type="slidenum">
              <a:rPr lang="en-US" sz="1400" smtClean="0"/>
              <a:t>7</a:t>
            </a:fld>
            <a:endParaRPr lang="en-US" sz="1400" dirty="0"/>
          </a:p>
        </p:txBody>
      </p:sp>
      <p:pic>
        <p:nvPicPr>
          <p:cNvPr id="17" name="Picture 16" descr="https://keynet.keybank.com/knimage.nsf/Key-logo-icon-only-RGB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829" y="6453598"/>
            <a:ext cx="878085" cy="3241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76802" y="1295400"/>
            <a:ext cx="5980112" cy="4876800"/>
            <a:chOff x="1639888" y="1371600"/>
            <a:chExt cx="5980112" cy="4876800"/>
          </a:xfrm>
        </p:grpSpPr>
        <p:sp>
          <p:nvSpPr>
            <p:cNvPr id="3" name="Oval 2"/>
            <p:cNvSpPr>
              <a:spLocks noChangeArrowheads="1"/>
            </p:cNvSpPr>
            <p:nvPr/>
          </p:nvSpPr>
          <p:spPr bwMode="auto">
            <a:xfrm>
              <a:off x="2940050" y="1371600"/>
              <a:ext cx="3257550" cy="3070225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169863" indent="-169863" algn="ctr">
                <a:spcBef>
                  <a:spcPct val="25000"/>
                </a:spcBef>
              </a:pPr>
              <a:endParaRPr lang="en-US" sz="1800" b="1" dirty="0">
                <a:latin typeface="Agency FB" panose="020B0503020202020204" pitchFamily="34" charset="0"/>
              </a:endParaRPr>
            </a:p>
            <a:p>
              <a:pPr marL="169863" indent="-169863" algn="ctr">
                <a:spcBef>
                  <a:spcPct val="25000"/>
                </a:spcBef>
              </a:pPr>
              <a:r>
                <a:rPr lang="en-US" sz="1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1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Skills </a:t>
              </a: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/ Experience</a:t>
              </a:r>
            </a:p>
            <a:p>
              <a:pPr marL="625475" lvl="1" indent="-163513">
                <a:spcBef>
                  <a:spcPct val="25000"/>
                </a:spcBef>
                <a:buFont typeface="Arial" charset="0"/>
                <a:buChar char="–"/>
              </a:pPr>
              <a:r>
                <a:rPr lang="en-US" dirty="0" smtClean="0">
                  <a:latin typeface="Agency FB" panose="020B0503020202020204" pitchFamily="34" charset="0"/>
                </a:rPr>
                <a:t>Size, Scale</a:t>
              </a:r>
              <a:r>
                <a:rPr lang="en-US" dirty="0">
                  <a:latin typeface="Agency FB" panose="020B0503020202020204" pitchFamily="34" charset="0"/>
                </a:rPr>
                <a:t>, </a:t>
              </a:r>
              <a:r>
                <a:rPr lang="en-US" dirty="0" smtClean="0">
                  <a:latin typeface="Agency FB" panose="020B0503020202020204" pitchFamily="34" charset="0"/>
                </a:rPr>
                <a:t>Scope</a:t>
              </a:r>
            </a:p>
            <a:p>
              <a:pPr marL="625475" lvl="1" indent="-163513">
                <a:spcBef>
                  <a:spcPct val="25000"/>
                </a:spcBef>
                <a:buFont typeface="Arial" charset="0"/>
                <a:buChar char="–"/>
              </a:pPr>
              <a:r>
                <a:rPr lang="en-US" dirty="0" smtClean="0">
                  <a:latin typeface="Agency FB" panose="020B0503020202020204" pitchFamily="34" charset="0"/>
                </a:rPr>
                <a:t>Variety</a:t>
              </a:r>
              <a:r>
                <a:rPr lang="en-US" dirty="0">
                  <a:latin typeface="Agency FB" panose="020B0503020202020204" pitchFamily="34" charset="0"/>
                </a:rPr>
                <a:t> </a:t>
              </a:r>
              <a:r>
                <a:rPr lang="en-US" dirty="0" smtClean="0">
                  <a:latin typeface="Agency FB" panose="020B0503020202020204" pitchFamily="34" charset="0"/>
                </a:rPr>
                <a:t>&amp; Depth</a:t>
              </a:r>
              <a:endParaRPr lang="en-US" dirty="0">
                <a:latin typeface="Agency FB" panose="020B0503020202020204" pitchFamily="34" charset="0"/>
              </a:endParaRPr>
            </a:p>
            <a:p>
              <a:pPr marL="404813" lvl="1" indent="-120650">
                <a:spcBef>
                  <a:spcPct val="25000"/>
                </a:spcBef>
                <a:buFont typeface="Arial" charset="0"/>
                <a:buNone/>
              </a:pPr>
              <a:endParaRPr lang="en-US" sz="1400" dirty="0">
                <a:latin typeface="Agency FB" panose="020B0503020202020204" pitchFamily="34" charset="0"/>
              </a:endParaRPr>
            </a:p>
            <a:p>
              <a:pPr marL="404813" lvl="1" indent="-120650">
                <a:spcBef>
                  <a:spcPct val="25000"/>
                </a:spcBef>
                <a:buFont typeface="Arial" charset="0"/>
                <a:buNone/>
              </a:pPr>
              <a:endParaRPr lang="en-US" dirty="0">
                <a:latin typeface="Agency FB" panose="020B0503020202020204" pitchFamily="34" charset="0"/>
              </a:endParaRPr>
            </a:p>
            <a:p>
              <a:pPr marL="404813" lvl="1" indent="-120650">
                <a:spcBef>
                  <a:spcPct val="25000"/>
                </a:spcBef>
                <a:buFont typeface="Arial" charset="0"/>
                <a:buNone/>
              </a:pPr>
              <a:endParaRPr lang="en-US" dirty="0">
                <a:latin typeface="Agency FB" panose="020B0503020202020204" pitchFamily="34" charset="0"/>
              </a:endParaRPr>
            </a:p>
            <a:p>
              <a:pPr marL="404813" lvl="1" indent="-120650">
                <a:spcBef>
                  <a:spcPct val="25000"/>
                </a:spcBef>
                <a:buFont typeface="Arial" charset="0"/>
                <a:buNone/>
              </a:pPr>
              <a:endParaRPr lang="en-US" dirty="0">
                <a:latin typeface="Agency FB" panose="020B0503020202020204" pitchFamily="34" charset="0"/>
              </a:endParaRPr>
            </a:p>
            <a:p>
              <a:pPr marL="404813" lvl="1" indent="-120650">
                <a:spcBef>
                  <a:spcPct val="25000"/>
                </a:spcBef>
                <a:buFont typeface="Arial" charset="0"/>
                <a:buNone/>
              </a:pPr>
              <a:endParaRPr lang="en-US" dirty="0">
                <a:latin typeface="Agency FB" panose="020B0503020202020204" pitchFamily="34" charset="0"/>
              </a:endParaRPr>
            </a:p>
          </p:txBody>
        </p:sp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4362450" y="3178175"/>
              <a:ext cx="3257550" cy="3070225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114300" indent="-114300" algn="ctr">
                <a:spcBef>
                  <a:spcPct val="25000"/>
                </a:spcBef>
              </a:pPr>
              <a:endParaRPr lang="en-US" sz="2000" b="1" u="sng" dirty="0">
                <a:latin typeface="Agency FB" panose="020B0503020202020204" pitchFamily="34" charset="0"/>
              </a:endParaRPr>
            </a:p>
            <a:p>
              <a:pPr marL="114300" indent="-114300" algn="ctr">
                <a:spcBef>
                  <a:spcPct val="25000"/>
                </a:spcBef>
              </a:pP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Leadership    </a:t>
              </a:r>
              <a:b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Potential</a:t>
              </a:r>
              <a:endParaRPr 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914400" lvl="1" indent="-171450">
                <a:spcBef>
                  <a:spcPct val="25000"/>
                </a:spcBef>
                <a:buFont typeface="Arial" charset="0"/>
                <a:buChar char="–"/>
              </a:pPr>
              <a:r>
                <a:rPr lang="en-US" dirty="0">
                  <a:latin typeface="Agency FB" panose="020B0503020202020204" pitchFamily="34" charset="0"/>
                </a:rPr>
                <a:t>Competencies</a:t>
              </a:r>
            </a:p>
            <a:p>
              <a:pPr marL="914400" lvl="1" indent="-171450">
                <a:spcBef>
                  <a:spcPct val="25000"/>
                </a:spcBef>
                <a:buFont typeface="Arial" charset="0"/>
                <a:buChar char="–"/>
              </a:pPr>
              <a:r>
                <a:rPr lang="en-US" dirty="0" smtClean="0">
                  <a:latin typeface="Agency FB" panose="020B0503020202020204" pitchFamily="34" charset="0"/>
                </a:rPr>
                <a:t>Values</a:t>
              </a:r>
              <a:endParaRPr lang="en-US" dirty="0">
                <a:latin typeface="Agency FB" panose="020B0503020202020204" pitchFamily="34" charset="0"/>
              </a:endParaRPr>
            </a:p>
            <a:p>
              <a:pPr marL="914400" lvl="1" indent="-171450">
                <a:spcBef>
                  <a:spcPct val="25000"/>
                </a:spcBef>
                <a:buFont typeface="Arial" charset="0"/>
                <a:buChar char="–"/>
              </a:pPr>
              <a:r>
                <a:rPr lang="en-US" dirty="0" err="1">
                  <a:latin typeface="Agency FB" panose="020B0503020202020204" pitchFamily="34" charset="0"/>
                </a:rPr>
                <a:t>Derailers</a:t>
              </a:r>
              <a:endParaRPr lang="en-US" dirty="0">
                <a:latin typeface="Agency FB" panose="020B0503020202020204" pitchFamily="34" charset="0"/>
              </a:endParaRPr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639888" y="3178175"/>
              <a:ext cx="3257550" cy="3070225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marL="169863" indent="-169863">
                <a:spcBef>
                  <a:spcPct val="25000"/>
                </a:spcBef>
              </a:pPr>
              <a:r>
                <a:rPr lang="en-US" b="1" u="sng" dirty="0">
                  <a:latin typeface="Agency FB" panose="020B0503020202020204" pitchFamily="34" charset="0"/>
                </a:rPr>
                <a:t/>
              </a:r>
              <a:br>
                <a:rPr lang="en-US" b="1" u="sng" dirty="0">
                  <a:latin typeface="Agency FB" panose="020B0503020202020204" pitchFamily="34" charset="0"/>
                </a:rPr>
              </a:br>
              <a:r>
                <a:rPr lang="en-US" b="1" u="sng" dirty="0">
                  <a:latin typeface="Agency FB" panose="020B0503020202020204" pitchFamily="34" charset="0"/>
                </a:rPr>
                <a:t/>
              </a:r>
              <a:br>
                <a:rPr lang="en-US" b="1" u="sng" dirty="0">
                  <a:latin typeface="Agency FB" panose="020B0503020202020204" pitchFamily="34" charset="0"/>
                </a:rPr>
              </a:br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Ambition</a:t>
              </a:r>
              <a:r>
                <a:rPr lang="en-US" sz="2000" b="1" u="sng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</a:p>
            <a:p>
              <a:pPr marL="457200" indent="-171450">
                <a:spcBef>
                  <a:spcPct val="25000"/>
                </a:spcBef>
                <a:buFont typeface="Arial" charset="0"/>
                <a:buChar char="–"/>
              </a:pPr>
              <a:r>
                <a:rPr lang="en-US" dirty="0">
                  <a:latin typeface="Agency FB" panose="020B0503020202020204" pitchFamily="34" charset="0"/>
                </a:rPr>
                <a:t>Drive</a:t>
              </a:r>
            </a:p>
            <a:p>
              <a:pPr marL="457200" indent="-171450">
                <a:spcBef>
                  <a:spcPct val="25000"/>
                </a:spcBef>
                <a:buFont typeface="Arial" charset="0"/>
                <a:buChar char="–"/>
              </a:pPr>
              <a:r>
                <a:rPr lang="en-US" dirty="0">
                  <a:latin typeface="Agency FB" panose="020B0503020202020204" pitchFamily="34" charset="0"/>
                </a:rPr>
                <a:t>Achievement</a:t>
              </a:r>
            </a:p>
            <a:p>
              <a:pPr marL="457200" indent="-171450">
                <a:spcBef>
                  <a:spcPct val="25000"/>
                </a:spcBef>
                <a:buFont typeface="Arial" charset="0"/>
                <a:buChar char="–"/>
              </a:pPr>
              <a:r>
                <a:rPr lang="en-US" dirty="0">
                  <a:latin typeface="Agency FB" panose="020B0503020202020204" pitchFamily="34" charset="0"/>
                </a:rPr>
                <a:t>Motivation</a:t>
              </a: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4373563" y="3819625"/>
              <a:ext cx="533400" cy="646331"/>
            </a:xfrm>
            <a:custGeom>
              <a:avLst/>
              <a:gdLst>
                <a:gd name="T0" fmla="*/ 270753 w 329"/>
                <a:gd name="T1" fmla="*/ 0 h 481"/>
                <a:gd name="T2" fmla="*/ 212387 w 329"/>
                <a:gd name="T3" fmla="*/ 81269 h 481"/>
                <a:gd name="T4" fmla="*/ 163749 w 329"/>
                <a:gd name="T5" fmla="*/ 151133 h 481"/>
                <a:gd name="T6" fmla="*/ 116732 w 329"/>
                <a:gd name="T7" fmla="*/ 243808 h 481"/>
                <a:gd name="T8" fmla="*/ 81064 w 329"/>
                <a:gd name="T9" fmla="*/ 329355 h 481"/>
                <a:gd name="T10" fmla="*/ 47017 w 329"/>
                <a:gd name="T11" fmla="*/ 423457 h 481"/>
                <a:gd name="T12" fmla="*/ 24319 w 329"/>
                <a:gd name="T13" fmla="*/ 504726 h 481"/>
                <a:gd name="T14" fmla="*/ 9728 w 329"/>
                <a:gd name="T15" fmla="*/ 581718 h 481"/>
                <a:gd name="T16" fmla="*/ 3243 w 329"/>
                <a:gd name="T17" fmla="*/ 624491 h 481"/>
                <a:gd name="T18" fmla="*/ 0 w 329"/>
                <a:gd name="T19" fmla="*/ 671542 h 481"/>
                <a:gd name="T20" fmla="*/ 42153 w 329"/>
                <a:gd name="T21" fmla="*/ 677245 h 481"/>
                <a:gd name="T22" fmla="*/ 105383 w 329"/>
                <a:gd name="T23" fmla="*/ 681523 h 481"/>
                <a:gd name="T24" fmla="*/ 154021 w 329"/>
                <a:gd name="T25" fmla="*/ 681523 h 481"/>
                <a:gd name="T26" fmla="*/ 252919 w 329"/>
                <a:gd name="T27" fmla="*/ 685800 h 481"/>
                <a:gd name="T28" fmla="*/ 340468 w 329"/>
                <a:gd name="T29" fmla="*/ 680097 h 481"/>
                <a:gd name="T30" fmla="*/ 411804 w 329"/>
                <a:gd name="T31" fmla="*/ 675820 h 481"/>
                <a:gd name="T32" fmla="*/ 475034 w 329"/>
                <a:gd name="T33" fmla="*/ 662988 h 481"/>
                <a:gd name="T34" fmla="*/ 530157 w 329"/>
                <a:gd name="T35" fmla="*/ 654433 h 481"/>
                <a:gd name="T36" fmla="*/ 533400 w 329"/>
                <a:gd name="T37" fmla="*/ 630195 h 481"/>
                <a:gd name="T38" fmla="*/ 525294 w 329"/>
                <a:gd name="T39" fmla="*/ 577441 h 481"/>
                <a:gd name="T40" fmla="*/ 515566 w 329"/>
                <a:gd name="T41" fmla="*/ 517558 h 481"/>
                <a:gd name="T42" fmla="*/ 499353 w 329"/>
                <a:gd name="T43" fmla="*/ 449121 h 481"/>
                <a:gd name="T44" fmla="*/ 471792 w 329"/>
                <a:gd name="T45" fmla="*/ 359296 h 481"/>
                <a:gd name="T46" fmla="*/ 442609 w 329"/>
                <a:gd name="T47" fmla="*/ 286582 h 481"/>
                <a:gd name="T48" fmla="*/ 372894 w 329"/>
                <a:gd name="T49" fmla="*/ 146855 h 481"/>
                <a:gd name="T50" fmla="*/ 335604 w 329"/>
                <a:gd name="T51" fmla="*/ 89824 h 481"/>
                <a:gd name="T52" fmla="*/ 296694 w 329"/>
                <a:gd name="T53" fmla="*/ 31367 h 481"/>
                <a:gd name="T54" fmla="*/ 270753 w 329"/>
                <a:gd name="T55" fmla="*/ 0 h 48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29"/>
                <a:gd name="T85" fmla="*/ 0 h 481"/>
                <a:gd name="T86" fmla="*/ 329 w 329"/>
                <a:gd name="T87" fmla="*/ 481 h 48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29" h="481">
                  <a:moveTo>
                    <a:pt x="167" y="0"/>
                  </a:moveTo>
                  <a:lnTo>
                    <a:pt x="131" y="57"/>
                  </a:lnTo>
                  <a:lnTo>
                    <a:pt x="101" y="106"/>
                  </a:lnTo>
                  <a:lnTo>
                    <a:pt x="72" y="171"/>
                  </a:lnTo>
                  <a:lnTo>
                    <a:pt x="50" y="231"/>
                  </a:lnTo>
                  <a:lnTo>
                    <a:pt x="29" y="297"/>
                  </a:lnTo>
                  <a:lnTo>
                    <a:pt x="15" y="354"/>
                  </a:lnTo>
                  <a:lnTo>
                    <a:pt x="6" y="408"/>
                  </a:lnTo>
                  <a:lnTo>
                    <a:pt x="2" y="438"/>
                  </a:lnTo>
                  <a:lnTo>
                    <a:pt x="0" y="471"/>
                  </a:lnTo>
                  <a:lnTo>
                    <a:pt x="26" y="475"/>
                  </a:lnTo>
                  <a:lnTo>
                    <a:pt x="65" y="478"/>
                  </a:lnTo>
                  <a:lnTo>
                    <a:pt x="95" y="478"/>
                  </a:lnTo>
                  <a:lnTo>
                    <a:pt x="156" y="481"/>
                  </a:lnTo>
                  <a:lnTo>
                    <a:pt x="210" y="477"/>
                  </a:lnTo>
                  <a:lnTo>
                    <a:pt x="254" y="474"/>
                  </a:lnTo>
                  <a:lnTo>
                    <a:pt x="293" y="465"/>
                  </a:lnTo>
                  <a:lnTo>
                    <a:pt x="327" y="459"/>
                  </a:lnTo>
                  <a:lnTo>
                    <a:pt x="329" y="442"/>
                  </a:lnTo>
                  <a:lnTo>
                    <a:pt x="324" y="405"/>
                  </a:lnTo>
                  <a:lnTo>
                    <a:pt x="318" y="363"/>
                  </a:lnTo>
                  <a:lnTo>
                    <a:pt x="308" y="315"/>
                  </a:lnTo>
                  <a:lnTo>
                    <a:pt x="291" y="252"/>
                  </a:lnTo>
                  <a:lnTo>
                    <a:pt x="273" y="201"/>
                  </a:lnTo>
                  <a:lnTo>
                    <a:pt x="230" y="103"/>
                  </a:lnTo>
                  <a:lnTo>
                    <a:pt x="207" y="63"/>
                  </a:lnTo>
                  <a:lnTo>
                    <a:pt x="183" y="22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endParaRPr lang="en-US" dirty="0" smtClean="0">
                <a:latin typeface="Agency FB" panose="020B0503020202020204" pitchFamily="34" charset="0"/>
              </a:endParaRPr>
            </a:p>
            <a:p>
              <a:endParaRPr lang="en-US" dirty="0">
                <a:latin typeface="Agency FB" panose="020B0503020202020204" pitchFamily="34" charset="0"/>
              </a:endParaRPr>
            </a:p>
          </p:txBody>
        </p:sp>
        <p:cxnSp>
          <p:nvCxnSpPr>
            <p:cNvPr id="7" name="Straight Arrow Connector 12"/>
            <p:cNvCxnSpPr>
              <a:cxnSpLocks noChangeShapeType="1"/>
            </p:cNvCxnSpPr>
            <p:nvPr/>
          </p:nvCxnSpPr>
          <p:spPr bwMode="auto">
            <a:xfrm flipV="1">
              <a:off x="4572000" y="2286000"/>
              <a:ext cx="2819400" cy="2057400"/>
            </a:xfrm>
            <a:prstGeom prst="straightConnector1">
              <a:avLst/>
            </a:prstGeom>
            <a:noFill/>
            <a:ln w="9525" algn="ctr">
              <a:noFill/>
              <a:round/>
              <a:headEnd/>
              <a:tailEnd type="arrow" w="med" len="med"/>
            </a:ln>
          </p:spPr>
        </p:cxnSp>
      </p:grp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30451" y="1130"/>
            <a:ext cx="11304197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for What:  Matching Company </a:t>
            </a:r>
            <a:r>
              <a:rPr lang="en-US" sz="2800" b="1" i="1" u="sng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8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Individual's Needs …</a:t>
            </a:r>
            <a:endParaRPr lang="en-US" sz="2800" b="1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1158" y="6172200"/>
            <a:ext cx="389293" cy="526276"/>
          </a:xfrm>
        </p:spPr>
        <p:txBody>
          <a:bodyPr/>
          <a:lstStyle/>
          <a:p>
            <a:fld id="{D57F1E4F-1CFF-5643-939E-02111984F565}" type="slidenum">
              <a:rPr lang="en-US" sz="1400" smtClean="0"/>
              <a:t>8</a:t>
            </a:fld>
            <a:endParaRPr lang="en-US" sz="1400" dirty="0"/>
          </a:p>
        </p:txBody>
      </p:sp>
      <p:pic>
        <p:nvPicPr>
          <p:cNvPr id="10" name="Picture 9" descr="https://keynet.keybank.com/knimage.nsf/Key-logo-icon-only-RGB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830" y="6369639"/>
            <a:ext cx="878085" cy="3241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7365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516392" y="54054"/>
            <a:ext cx="1109866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lvl="1" eaLnBrk="1" hangingPunct="1">
              <a:defRPr/>
            </a:pPr>
            <a:r>
              <a:rPr lang="en-US" sz="2800" b="1" i="1" kern="0" dirty="0">
                <a:latin typeface="Arial" panose="020B0604020202020204" pitchFamily="34" charset="0"/>
                <a:cs typeface="Arial" panose="020B0604020202020204" pitchFamily="34" charset="0"/>
              </a:rPr>
              <a:t>A diversity of experiences remains the best </a:t>
            </a:r>
            <a:r>
              <a:rPr lang="en-US" sz="28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classroom, yet </a:t>
            </a:r>
            <a:r>
              <a:rPr lang="en-US" sz="2800" b="1" i="1" kern="0" dirty="0">
                <a:latin typeface="Arial" panose="020B0604020202020204" pitchFamily="34" charset="0"/>
                <a:cs typeface="Arial" panose="020B0604020202020204" pitchFamily="34" charset="0"/>
              </a:rPr>
              <a:t>a balanced approach is necessary for </a:t>
            </a:r>
            <a:r>
              <a:rPr lang="en-US" sz="2800" b="1" i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…</a:t>
            </a:r>
            <a:endParaRPr lang="en-US" sz="2800" b="1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36561" y="4465360"/>
            <a:ext cx="3512117" cy="18288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491864" y="4465360"/>
            <a:ext cx="3520440" cy="18288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491864" y="1879322"/>
            <a:ext cx="3520440" cy="18288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336561" y="1879322"/>
            <a:ext cx="3518467" cy="18288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328" y="2455585"/>
            <a:ext cx="2900363" cy="2898775"/>
          </a:xfrm>
          <a:prstGeom prst="rect">
            <a:avLst/>
          </a:prstGeom>
          <a:solidFill>
            <a:srgbClr val="002060"/>
          </a:solidFill>
          <a:ln>
            <a:noFill/>
          </a:ln>
        </p:spPr>
      </p:pic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1502229" y="1879403"/>
            <a:ext cx="3936218" cy="1843182"/>
            <a:chOff x="-76198" y="-228601"/>
            <a:chExt cx="2705746" cy="1486756"/>
          </a:xfrm>
          <a:noFill/>
        </p:grpSpPr>
        <p:sp>
          <p:nvSpPr>
            <p:cNvPr id="9" name="Rounded Rectangle 19"/>
            <p:cNvSpPr>
              <a:spLocks noChangeArrowheads="1"/>
            </p:cNvSpPr>
            <p:nvPr/>
          </p:nvSpPr>
          <p:spPr bwMode="auto">
            <a:xfrm>
              <a:off x="-76198" y="-228601"/>
              <a:ext cx="2655293" cy="1486756"/>
            </a:xfrm>
            <a:prstGeom prst="roundRect">
              <a:avLst>
                <a:gd name="adj" fmla="val 10000"/>
              </a:avLst>
            </a:prstGeom>
            <a:grpFill/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Rounded Rectangle 4"/>
            <p:cNvSpPr>
              <a:spLocks noChangeArrowheads="1"/>
            </p:cNvSpPr>
            <p:nvPr/>
          </p:nvSpPr>
          <p:spPr bwMode="auto">
            <a:xfrm>
              <a:off x="-43056" y="-141899"/>
              <a:ext cx="2672604" cy="109718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34290" tIns="34290" rIns="34290" bIns="34290"/>
            <a:lstStyle/>
            <a:p>
              <a:pPr marL="177800" lvl="1" indent="-120650" defTabSz="311150" eaLnBrk="1" hangingPunct="1">
                <a:spcAft>
                  <a:spcPts val="600"/>
                </a:spcAft>
                <a:buFont typeface="Arial" charset="0"/>
                <a:buChar char="•"/>
                <a:defRPr/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Performance reviews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7800" lvl="1" indent="-120650" defTabSz="311150" eaLnBrk="1" hangingPunct="1">
                <a:spcAft>
                  <a:spcPts val="600"/>
                </a:spcAft>
                <a:buFont typeface="Arial" charset="0"/>
                <a:buChar char="•"/>
                <a:defRPr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Role based assessments</a:t>
              </a:r>
            </a:p>
            <a:p>
              <a:pPr marL="177800" lvl="1" indent="-120650" defTabSz="311150" eaLnBrk="1" hangingPunct="1">
                <a:spcAft>
                  <a:spcPts val="600"/>
                </a:spcAft>
                <a:buFont typeface="Arial" charset="0"/>
                <a:buChar char="•"/>
                <a:defRPr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Peer feedback / 360 surveys </a:t>
              </a:r>
            </a:p>
            <a:p>
              <a:pPr marL="177800" lvl="1" indent="-120650" defTabSz="311150" eaLnBrk="1" hangingPunct="1">
                <a:spcAft>
                  <a:spcPts val="600"/>
                </a:spcAft>
                <a:buFont typeface="Arial" charset="0"/>
                <a:buChar char="•"/>
                <a:defRPr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1 on 1 executive coach </a:t>
              </a:r>
            </a:p>
            <a:p>
              <a:pPr marL="177800" lvl="1" indent="-120650" defTabSz="311150" eaLnBrk="1" hangingPunct="1">
                <a:spcAft>
                  <a:spcPts val="600"/>
                </a:spcAft>
                <a:buFont typeface="Arial" charset="0"/>
                <a:buChar char="•"/>
                <a:defRPr/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Assessments 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/ 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psychometrics 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 rot="18797398">
            <a:off x="4842445" y="3250533"/>
            <a:ext cx="14414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none" anchor="ctr">
            <a:prstTxWarp prst="textArchUp">
              <a:avLst/>
            </a:prstTxWarp>
            <a:spAutoFit/>
          </a:bodyPr>
          <a:lstStyle/>
          <a:p>
            <a:pPr algn="ctr" eaLnBrk="1" hangingPunct="1">
              <a:defRPr/>
            </a:pPr>
            <a:endParaRPr lang="en-US" sz="2000" b="1" dirty="0">
              <a:solidFill>
                <a:schemeClr val="bg2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endParaRPr lang="en-US" sz="2000" b="1" dirty="0">
              <a:solidFill>
                <a:schemeClr val="bg2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sz="2000" b="1" dirty="0">
                <a:solidFill>
                  <a:schemeClr val="bg2"/>
                </a:solidFill>
                <a:latin typeface="Arial" panose="020B0604020202020204" pitchFamily="34" charset="0"/>
                <a:cs typeface="Arial" pitchFamily="34" charset="0"/>
              </a:rPr>
              <a:t>Assessment and </a:t>
            </a:r>
          </a:p>
          <a:p>
            <a:pPr algn="ctr" eaLnBrk="1" hangingPunct="1">
              <a:defRPr/>
            </a:pPr>
            <a:r>
              <a:rPr lang="en-US" sz="2000" b="1" dirty="0">
                <a:solidFill>
                  <a:schemeClr val="bg2"/>
                </a:solidFill>
                <a:latin typeface="Arial" panose="020B0604020202020204" pitchFamily="34" charset="0"/>
                <a:cs typeface="Arial" pitchFamily="34" charset="0"/>
              </a:rPr>
              <a:t>Coaching</a:t>
            </a:r>
          </a:p>
        </p:txBody>
      </p:sp>
      <p:sp>
        <p:nvSpPr>
          <p:cNvPr id="12" name="TextBox 11"/>
          <p:cNvSpPr txBox="1"/>
          <p:nvPr/>
        </p:nvSpPr>
        <p:spPr>
          <a:xfrm rot="2652186">
            <a:off x="5943953" y="3103507"/>
            <a:ext cx="1441420" cy="369332"/>
          </a:xfrm>
          <a:prstGeom prst="rect">
            <a:avLst/>
          </a:prstGeom>
          <a:noFill/>
        </p:spPr>
        <p:txBody>
          <a:bodyPr spcFirstLastPara="1" wrap="none" anchor="ctr">
            <a:prstTxWarp prst="textArchUp">
              <a:avLst/>
            </a:prstTxWarp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2"/>
                </a:solidFill>
                <a:latin typeface="Arial" panose="020B0604020202020204" pitchFamily="34" charset="0"/>
                <a:cs typeface="Arial" pitchFamily="34" charset="0"/>
              </a:rPr>
              <a:t>Exposure</a:t>
            </a:r>
          </a:p>
        </p:txBody>
      </p:sp>
      <p:sp>
        <p:nvSpPr>
          <p:cNvPr id="13" name="TextBox 12"/>
          <p:cNvSpPr txBox="1"/>
          <p:nvPr/>
        </p:nvSpPr>
        <p:spPr>
          <a:xfrm rot="2528414" flipH="1" flipV="1">
            <a:off x="4824531" y="4315907"/>
            <a:ext cx="1441420" cy="369332"/>
          </a:xfrm>
          <a:prstGeom prst="rect">
            <a:avLst/>
          </a:prstGeom>
          <a:noFill/>
        </p:spPr>
        <p:txBody>
          <a:bodyPr spcFirstLastPara="1" wrap="none" anchor="ctr">
            <a:prstTxWarp prst="textArchUp">
              <a:avLst/>
            </a:prstTxWarp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2"/>
                </a:solidFill>
                <a:latin typeface="Arial" panose="020B0604020202020204" pitchFamily="34" charset="0"/>
                <a:cs typeface="Arial" pitchFamily="34" charset="0"/>
              </a:rPr>
              <a:t>Education</a:t>
            </a:r>
          </a:p>
        </p:txBody>
      </p:sp>
      <p:sp>
        <p:nvSpPr>
          <p:cNvPr id="14" name="TextBox 13"/>
          <p:cNvSpPr txBox="1"/>
          <p:nvPr/>
        </p:nvSpPr>
        <p:spPr>
          <a:xfrm rot="18900874" flipH="1" flipV="1">
            <a:off x="6103306" y="4212558"/>
            <a:ext cx="1441420" cy="369332"/>
          </a:xfrm>
          <a:prstGeom prst="rect">
            <a:avLst/>
          </a:prstGeom>
          <a:noFill/>
        </p:spPr>
        <p:txBody>
          <a:bodyPr spcFirstLastPara="1" wrap="none" anchor="ctr">
            <a:prstTxWarp prst="textArchUp">
              <a:avLst/>
            </a:prstTxWarp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chemeClr val="bg2"/>
                </a:solidFill>
                <a:latin typeface="Arial" panose="020B0604020202020204" pitchFamily="34" charset="0"/>
                <a:cs typeface="Arial" pitchFamily="34" charset="0"/>
              </a:rPr>
              <a:t>Experience</a:t>
            </a:r>
          </a:p>
        </p:txBody>
      </p:sp>
      <p:sp>
        <p:nvSpPr>
          <p:cNvPr id="15" name="Rounded Rectangle 4"/>
          <p:cNvSpPr>
            <a:spLocks noChangeArrowheads="1"/>
          </p:cNvSpPr>
          <p:nvPr/>
        </p:nvSpPr>
        <p:spPr bwMode="auto">
          <a:xfrm>
            <a:off x="1521939" y="4463771"/>
            <a:ext cx="4018889" cy="1254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77800" lvl="1" indent="-120650" defTabSz="444500" eaLnBrk="1" hangingPunct="1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Quarterly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earnings calls </a:t>
            </a:r>
          </a:p>
          <a:p>
            <a:pPr marL="177800" lvl="1" indent="-120650" defTabSz="444500" eaLnBrk="1" hangingPunct="1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External conferences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/ events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1" indent="-120650" defTabSz="444500" eaLnBrk="1" hangingPunct="1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Targeted skill building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1" indent="-120650" defTabSz="444500" eaLnBrk="1" hangingPunct="1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Leadership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roundtables</a:t>
            </a:r>
          </a:p>
          <a:p>
            <a:pPr marL="177800" lvl="1" indent="-120650" defTabSz="444500" eaLnBrk="1" hangingPunct="1">
              <a:spcBef>
                <a:spcPts val="6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Leadership development 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programs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21428" y="125861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400" b="1" i="1" kern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Pulling the Right Levers For Development …</a:t>
            </a:r>
          </a:p>
        </p:txBody>
      </p:sp>
      <p:grpSp>
        <p:nvGrpSpPr>
          <p:cNvPr id="17" name="Group 21"/>
          <p:cNvGrpSpPr>
            <a:grpSpLocks/>
          </p:cNvGrpSpPr>
          <p:nvPr/>
        </p:nvGrpSpPr>
        <p:grpSpPr bwMode="auto">
          <a:xfrm>
            <a:off x="7533012" y="1391960"/>
            <a:ext cx="3498425" cy="1870110"/>
            <a:chOff x="2687575" y="-228601"/>
            <a:chExt cx="3182601" cy="1636707"/>
          </a:xfrm>
          <a:noFill/>
        </p:grpSpPr>
        <p:sp>
          <p:nvSpPr>
            <p:cNvPr id="18" name="Rounded Rectangle 22"/>
            <p:cNvSpPr>
              <a:spLocks noChangeArrowheads="1"/>
            </p:cNvSpPr>
            <p:nvPr/>
          </p:nvSpPr>
          <p:spPr bwMode="auto">
            <a:xfrm>
              <a:off x="2687575" y="-228601"/>
              <a:ext cx="3182601" cy="1554483"/>
            </a:xfrm>
            <a:prstGeom prst="roundRect">
              <a:avLst>
                <a:gd name="adj" fmla="val 10000"/>
              </a:avLst>
            </a:prstGeom>
            <a:grpFill/>
            <a:ln w="25400" algn="ctr">
              <a:noFill/>
              <a:round/>
              <a:headEnd/>
              <a:tailEnd/>
            </a:ln>
          </p:spPr>
          <p:txBody>
            <a:bodyPr/>
            <a:lstStyle/>
            <a:p>
              <a:pPr algn="ctr" eaLnBrk="1" hangingPunct="1">
                <a:defRPr/>
              </a:pP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ounded Rectangle 4"/>
            <p:cNvSpPr/>
            <p:nvPr/>
          </p:nvSpPr>
          <p:spPr>
            <a:xfrm>
              <a:off x="2833789" y="311168"/>
              <a:ext cx="3010569" cy="1096938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lIns="34290" tIns="34290" rIns="34290" bIns="34290" spcCol="1270"/>
            <a:lstStyle/>
            <a:p>
              <a:pPr marL="109538" lvl="1" indent="-109538" defTabSz="311150" eaLnBrk="1" fontAlgn="auto" hangingPunct="1">
                <a:spcBef>
                  <a:spcPts val="6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Business 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reviews / Presentations 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09538" lvl="1" indent="-109538" defTabSz="311150" eaLnBrk="1" fontAlgn="auto" hangingPunct="1">
                <a:spcBef>
                  <a:spcPts val="6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kern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Time </a:t>
              </a:r>
              <a:r>
                <a:rPr lang="en-US" sz="1600" kern="0" dirty="0">
                  <a:latin typeface="Arial" panose="020B0604020202020204" pitchFamily="34" charset="0"/>
                  <a:cs typeface="Arial" panose="020B0604020202020204" pitchFamily="34" charset="0"/>
                </a:rPr>
                <a:t>with </a:t>
              </a:r>
              <a:r>
                <a:rPr lang="en-US" sz="1600" kern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senior leaders</a:t>
              </a:r>
            </a:p>
            <a:p>
              <a:pPr marL="109538" lvl="1" indent="-109538" defTabSz="311150" eaLnBrk="1" fontAlgn="auto" hangingPunct="1">
                <a:spcBef>
                  <a:spcPts val="6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kern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Large meetings / conferences 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09538" lvl="1" indent="-109538" defTabSz="311150" eaLnBrk="1" fontAlgn="auto" hangingPunct="1">
                <a:spcBef>
                  <a:spcPts val="6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Skip level 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meetings</a:t>
              </a:r>
            </a:p>
            <a:p>
              <a:pPr marL="109538" lvl="1" indent="-109538" defTabSz="311150" eaLnBrk="1" fontAlgn="auto" hangingPunct="1">
                <a:spcBef>
                  <a:spcPts val="6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Mentoring</a:t>
              </a:r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lvl="1" indent="-228600" defTabSz="311150" eaLnBrk="1" fontAlgn="auto" hangingPunct="1">
                <a:lnSpc>
                  <a:spcPct val="90000"/>
                </a:lnSpc>
                <a:spcBef>
                  <a:spcPts val="600"/>
                </a:spcBef>
                <a:spcAft>
                  <a:spcPct val="15000"/>
                </a:spcAft>
                <a:buFont typeface="+mj-lt"/>
                <a:buAutoNum type="arabicPeriod"/>
                <a:defRPr/>
              </a:pPr>
              <a:endParaRPr 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24"/>
          <p:cNvGrpSpPr>
            <a:grpSpLocks/>
          </p:cNvGrpSpPr>
          <p:nvPr/>
        </p:nvGrpSpPr>
        <p:grpSpPr bwMode="auto">
          <a:xfrm>
            <a:off x="7652653" y="4439961"/>
            <a:ext cx="3962406" cy="1910896"/>
            <a:chOff x="2289094" y="1866130"/>
            <a:chExt cx="3404416" cy="1617320"/>
          </a:xfrm>
        </p:grpSpPr>
        <p:sp>
          <p:nvSpPr>
            <p:cNvPr id="21" name="Rounded Rectangle 4"/>
            <p:cNvSpPr>
              <a:spLocks noChangeArrowheads="1"/>
            </p:cNvSpPr>
            <p:nvPr/>
          </p:nvSpPr>
          <p:spPr bwMode="auto">
            <a:xfrm>
              <a:off x="2289094" y="1866130"/>
              <a:ext cx="2772119" cy="1062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9530" tIns="49530" rIns="49530" bIns="49530"/>
            <a:lstStyle/>
            <a:p>
              <a:pPr marL="109538" lvl="1" indent="-109538" defTabSz="444500" eaLnBrk="1" hangingPunct="1">
                <a:spcBef>
                  <a:spcPts val="600"/>
                </a:spcBef>
                <a:spcAft>
                  <a:spcPts val="0"/>
                </a:spcAft>
                <a:buFont typeface="Arial" charset="0"/>
                <a:buChar char="•"/>
                <a:defRPr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New/Broadened assignments </a:t>
              </a:r>
            </a:p>
            <a:p>
              <a:pPr marL="109538" lvl="1" indent="-109538" defTabSz="444500" eaLnBrk="1" hangingPunct="1">
                <a:spcBef>
                  <a:spcPts val="600"/>
                </a:spcBef>
                <a:spcAft>
                  <a:spcPts val="0"/>
                </a:spcAft>
                <a:buFont typeface="Arial" charset="0"/>
                <a:buChar char="•"/>
                <a:defRPr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Executive “sponsors/mentoring” </a:t>
              </a:r>
            </a:p>
            <a:p>
              <a:pPr marL="109538" lvl="1" indent="-109538" defTabSz="444500" eaLnBrk="1" hangingPunct="1">
                <a:spcBef>
                  <a:spcPts val="600"/>
                </a:spcBef>
                <a:spcAft>
                  <a:spcPts val="0"/>
                </a:spcAft>
                <a:buFont typeface="Arial" charset="0"/>
                <a:buChar char="•"/>
                <a:defRPr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External leadership opportunities </a:t>
              </a:r>
              <a:b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(e.g., boards, community orgs.)</a:t>
              </a:r>
            </a:p>
            <a:p>
              <a:pPr marL="109538" lvl="1" indent="-109538" defTabSz="444500" eaLnBrk="1" hangingPunct="1">
                <a:spcBef>
                  <a:spcPts val="600"/>
                </a:spcBef>
                <a:spcAft>
                  <a:spcPts val="0"/>
                </a:spcAft>
                <a:buFont typeface="Arial" charset="0"/>
                <a:buChar char="•"/>
                <a:defRPr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Cross-functional projects</a:t>
              </a:r>
            </a:p>
            <a:p>
              <a:pPr marL="109538" lvl="1" indent="-109538" defTabSz="444500" eaLnBrk="1" hangingPunct="1">
                <a:spcBef>
                  <a:spcPts val="600"/>
                </a:spcBef>
                <a:spcAft>
                  <a:spcPts val="0"/>
                </a:spcAft>
                <a:buFont typeface="Arial" charset="0"/>
                <a:buChar char="•"/>
                <a:defRPr/>
              </a:pP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ine 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v. staff; </a:t>
              </a:r>
              <a:r>
                <a:rPr lang="en-US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scope 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and span</a:t>
              </a:r>
            </a:p>
            <a:p>
              <a:pPr marL="171450" lvl="1" indent="-114300" defTabSz="444500" eaLnBrk="1" hangingPunct="1">
                <a:spcBef>
                  <a:spcPts val="600"/>
                </a:spcBef>
                <a:spcAft>
                  <a:spcPts val="0"/>
                </a:spcAft>
                <a:buFont typeface="Arial" charset="0"/>
                <a:buChar char="•"/>
                <a:defRPr/>
              </a:pP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ounded Rectangle 25"/>
            <p:cNvSpPr>
              <a:spLocks noChangeArrowheads="1"/>
            </p:cNvSpPr>
            <p:nvPr/>
          </p:nvSpPr>
          <p:spPr bwMode="auto">
            <a:xfrm>
              <a:off x="2688147" y="1979839"/>
              <a:ext cx="3005363" cy="1503611"/>
            </a:xfrm>
            <a:prstGeom prst="roundRect">
              <a:avLst>
                <a:gd name="adj" fmla="val 1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150339" y="6294159"/>
            <a:ext cx="366053" cy="421823"/>
          </a:xfrm>
        </p:spPr>
        <p:txBody>
          <a:bodyPr/>
          <a:lstStyle/>
          <a:p>
            <a:fld id="{D57F1E4F-1CFF-5643-939E-02111984F565}" type="slidenum">
              <a:rPr lang="en-US" sz="1400" smtClean="0"/>
              <a:t>9</a:t>
            </a:fld>
            <a:endParaRPr lang="en-US" sz="1400" dirty="0"/>
          </a:p>
        </p:txBody>
      </p:sp>
      <p:pic>
        <p:nvPicPr>
          <p:cNvPr id="24" name="Picture 23" descr="https://keynet.keybank.com/knimage.nsf/Key-logo-icon-only-RGB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830" y="6369639"/>
            <a:ext cx="878085" cy="3241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7011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478CBB3-73F7-4AE4-8F66-D704F33A81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84</TotalTime>
  <Words>742</Words>
  <Application>Microsoft Macintosh PowerPoint</Application>
  <PresentationFormat>Custom</PresentationFormat>
  <Paragraphs>239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Depth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Key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L Fishel</dc:creator>
  <cp:lastModifiedBy>Veronica McCoy</cp:lastModifiedBy>
  <cp:revision>13</cp:revision>
  <cp:lastPrinted>2012-08-15T21:38:02Z</cp:lastPrinted>
  <dcterms:created xsi:type="dcterms:W3CDTF">2015-08-06T18:22:30Z</dcterms:created>
  <dcterms:modified xsi:type="dcterms:W3CDTF">2015-08-28T15:35:16Z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TC034172229991</vt:lpwstr>
  </property>
</Properties>
</file>