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9" r:id="rId2"/>
    <p:sldId id="320" r:id="rId3"/>
    <p:sldId id="282" r:id="rId4"/>
    <p:sldId id="316" r:id="rId5"/>
    <p:sldId id="317" r:id="rId6"/>
    <p:sldId id="318" r:id="rId7"/>
    <p:sldId id="306" r:id="rId8"/>
    <p:sldId id="313" r:id="rId9"/>
    <p:sldId id="307" r:id="rId10"/>
    <p:sldId id="311" r:id="rId11"/>
    <p:sldId id="314" r:id="rId12"/>
    <p:sldId id="315" r:id="rId13"/>
    <p:sldId id="309" r:id="rId14"/>
    <p:sldId id="324" r:id="rId15"/>
    <p:sldId id="325" r:id="rId16"/>
    <p:sldId id="322" r:id="rId17"/>
    <p:sldId id="321" r:id="rId18"/>
    <p:sldId id="319" r:id="rId1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7601"/>
    <a:srgbClr val="93277F"/>
    <a:srgbClr val="FFC8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7993" autoAdjust="0"/>
  </p:normalViewPr>
  <p:slideViewPr>
    <p:cSldViewPr snapToGrid="0" snapToObjects="1">
      <p:cViewPr>
        <p:scale>
          <a:sx n="80" d="100"/>
          <a:sy n="80" d="100"/>
        </p:scale>
        <p:origin x="-80" y="-496"/>
      </p:cViewPr>
      <p:guideLst>
        <p:guide orient="horz" pos="147"/>
        <p:guide orient="horz" pos="287"/>
        <p:guide orient="horz" pos="1620"/>
        <p:guide orient="horz" pos="1158"/>
        <p:guide orient="horz" pos="1889"/>
        <p:guide orient="horz" pos="2054"/>
        <p:guide orient="horz" pos="2961"/>
        <p:guide orient="horz" pos="2927"/>
        <p:guide pos="2880"/>
        <p:guide pos="144"/>
        <p:guide pos="288"/>
        <p:guide pos="5581"/>
        <p:guide pos="1514"/>
        <p:guide pos="2035"/>
        <p:guide pos="3724"/>
        <p:guide pos="4245"/>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60" d="100"/>
          <a:sy n="60" d="100"/>
        </p:scale>
        <p:origin x="-2616" y="1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CRG: Yes</c:v>
                </c:pt>
              </c:strCache>
            </c:strRef>
          </c:tx>
          <c:spPr>
            <a:ln>
              <a:solidFill>
                <a:srgbClr val="FF0000"/>
              </a:solidFill>
            </a:ln>
          </c:spPr>
          <c:marker>
            <c:spPr>
              <a:solidFill>
                <a:srgbClr val="FF0000"/>
              </a:solidFill>
              <a:ln>
                <a:solidFill>
                  <a:srgbClr val="FF0000"/>
                </a:solidFill>
              </a:ln>
            </c:spPr>
          </c:marker>
          <c:cat>
            <c:strRef>
              <c:f>Sheet1!$A$2:$A$9</c:f>
              <c:strCache>
                <c:ptCount val="8"/>
                <c:pt idx="0">
                  <c:v>I really care about the future of CVS Caremark.</c:v>
                </c:pt>
                <c:pt idx="1">
                  <c:v>I would highly recommend CVS Caremark to a friend seeking employment.</c:v>
                </c:pt>
                <c:pt idx="2">
                  <c:v>I am always willing to give extra effort to help CVS Caremark succeed.</c:v>
                </c:pt>
                <c:pt idx="3">
                  <c:v>It would take a lot to get me to leave CVS Caremark.</c:v>
                </c:pt>
                <c:pt idx="4">
                  <c:v>I would like to be working for CVS Caremark one year from now.</c:v>
                </c:pt>
                <c:pt idx="5">
                  <c:v>Compared with other companies I know about, I think CVS Caremark is a great place to work.</c:v>
                </c:pt>
                <c:pt idx="6">
                  <c:v>I feel like I am an important part of CVS Caremark.</c:v>
                </c:pt>
                <c:pt idx="7">
                  <c:v>I feel my work makes an important contribution to CVS Caremark's success.</c:v>
                </c:pt>
              </c:strCache>
            </c:strRef>
          </c:cat>
          <c:val>
            <c:numRef>
              <c:f>Sheet1!$B$2:$B$9</c:f>
              <c:numCache>
                <c:formatCode>0%</c:formatCode>
                <c:ptCount val="8"/>
                <c:pt idx="0">
                  <c:v>0.670000000000004</c:v>
                </c:pt>
                <c:pt idx="1">
                  <c:v>0.44</c:v>
                </c:pt>
                <c:pt idx="2">
                  <c:v>0.68</c:v>
                </c:pt>
                <c:pt idx="3">
                  <c:v>0.43</c:v>
                </c:pt>
                <c:pt idx="4">
                  <c:v>0.57</c:v>
                </c:pt>
                <c:pt idx="5">
                  <c:v>0.390000000000002</c:v>
                </c:pt>
                <c:pt idx="6">
                  <c:v>0.390000000000002</c:v>
                </c:pt>
                <c:pt idx="7">
                  <c:v>0.5</c:v>
                </c:pt>
              </c:numCache>
            </c:numRef>
          </c:val>
          <c:smooth val="0"/>
        </c:ser>
        <c:ser>
          <c:idx val="1"/>
          <c:order val="1"/>
          <c:tx>
            <c:strRef>
              <c:f>Sheet1!$C$1</c:f>
              <c:strCache>
                <c:ptCount val="1"/>
                <c:pt idx="0">
                  <c:v>CRG: No</c:v>
                </c:pt>
              </c:strCache>
            </c:strRef>
          </c:tx>
          <c:spPr>
            <a:ln>
              <a:solidFill>
                <a:srgbClr val="0070C0"/>
              </a:solidFill>
              <a:prstDash val="sysDot"/>
            </a:ln>
          </c:spPr>
          <c:marker>
            <c:spPr>
              <a:solidFill>
                <a:srgbClr val="0070C0"/>
              </a:solidFill>
              <a:ln>
                <a:solidFill>
                  <a:srgbClr val="0070C0"/>
                </a:solidFill>
              </a:ln>
            </c:spPr>
          </c:marker>
          <c:cat>
            <c:strRef>
              <c:f>Sheet1!$A$2:$A$9</c:f>
              <c:strCache>
                <c:ptCount val="8"/>
                <c:pt idx="0">
                  <c:v>I really care about the future of CVS Caremark.</c:v>
                </c:pt>
                <c:pt idx="1">
                  <c:v>I would highly recommend CVS Caremark to a friend seeking employment.</c:v>
                </c:pt>
                <c:pt idx="2">
                  <c:v>I am always willing to give extra effort to help CVS Caremark succeed.</c:v>
                </c:pt>
                <c:pt idx="3">
                  <c:v>It would take a lot to get me to leave CVS Caremark.</c:v>
                </c:pt>
                <c:pt idx="4">
                  <c:v>I would like to be working for CVS Caremark one year from now.</c:v>
                </c:pt>
                <c:pt idx="5">
                  <c:v>Compared with other companies I know about, I think CVS Caremark is a great place to work.</c:v>
                </c:pt>
                <c:pt idx="6">
                  <c:v>I feel like I am an important part of CVS Caremark.</c:v>
                </c:pt>
                <c:pt idx="7">
                  <c:v>I feel my work makes an important contribution to CVS Caremark's success.</c:v>
                </c:pt>
              </c:strCache>
            </c:strRef>
          </c:cat>
          <c:val>
            <c:numRef>
              <c:f>Sheet1!$C$2:$C$9</c:f>
              <c:numCache>
                <c:formatCode>0%</c:formatCode>
                <c:ptCount val="8"/>
                <c:pt idx="0">
                  <c:v>0.53</c:v>
                </c:pt>
                <c:pt idx="1">
                  <c:v>0.37</c:v>
                </c:pt>
                <c:pt idx="2">
                  <c:v>0.53</c:v>
                </c:pt>
                <c:pt idx="3">
                  <c:v>0.37</c:v>
                </c:pt>
                <c:pt idx="4">
                  <c:v>0.48</c:v>
                </c:pt>
                <c:pt idx="5">
                  <c:v>0.35</c:v>
                </c:pt>
                <c:pt idx="6">
                  <c:v>0.320000000000002</c:v>
                </c:pt>
                <c:pt idx="7">
                  <c:v>0.44</c:v>
                </c:pt>
              </c:numCache>
            </c:numRef>
          </c:val>
          <c:smooth val="0"/>
        </c:ser>
        <c:dLbls>
          <c:showLegendKey val="0"/>
          <c:showVal val="0"/>
          <c:showCatName val="0"/>
          <c:showSerName val="0"/>
          <c:showPercent val="0"/>
          <c:showBubbleSize val="0"/>
        </c:dLbls>
        <c:marker val="1"/>
        <c:smooth val="0"/>
        <c:axId val="-2120493192"/>
        <c:axId val="2078980728"/>
      </c:lineChart>
      <c:catAx>
        <c:axId val="-2120493192"/>
        <c:scaling>
          <c:orientation val="minMax"/>
        </c:scaling>
        <c:delete val="0"/>
        <c:axPos val="b"/>
        <c:numFmt formatCode="@" sourceLinked="1"/>
        <c:majorTickMark val="out"/>
        <c:minorTickMark val="none"/>
        <c:tickLblPos val="nextTo"/>
        <c:txPr>
          <a:bodyPr/>
          <a:lstStyle/>
          <a:p>
            <a:pPr>
              <a:defRPr sz="1200" baseline="0"/>
            </a:pPr>
            <a:endParaRPr lang="en-US"/>
          </a:p>
        </c:txPr>
        <c:crossAx val="2078980728"/>
        <c:crosses val="autoZero"/>
        <c:auto val="1"/>
        <c:lblAlgn val="ctr"/>
        <c:lblOffset val="100"/>
        <c:noMultiLvlLbl val="0"/>
      </c:catAx>
      <c:valAx>
        <c:axId val="2078980728"/>
        <c:scaling>
          <c:orientation val="minMax"/>
          <c:max val="0.700000000000001"/>
          <c:min val="0.0"/>
        </c:scaling>
        <c:delete val="0"/>
        <c:axPos val="l"/>
        <c:majorGridlines/>
        <c:numFmt formatCode="0%" sourceLinked="1"/>
        <c:majorTickMark val="out"/>
        <c:minorTickMark val="none"/>
        <c:tickLblPos val="nextTo"/>
        <c:txPr>
          <a:bodyPr/>
          <a:lstStyle/>
          <a:p>
            <a:pPr>
              <a:defRPr sz="1100" baseline="0"/>
            </a:pPr>
            <a:endParaRPr lang="en-US"/>
          </a:p>
        </c:txPr>
        <c:crossAx val="-2120493192"/>
        <c:crosses val="autoZero"/>
        <c:crossBetween val="between"/>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0.99764</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42197" y="-1344304"/>
          <a:ext cx="8153400" cy="425714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19C1309-B138-41DF-A677-365051F7AE2A}" type="datetimeFigureOut">
              <a:rPr lang="en-US"/>
              <a:pPr>
                <a:defRPr/>
              </a:pPr>
              <a:t>10/1/15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59920DD-F6E9-4CFC-87A3-9CCB4CDD719A}" type="slidenum">
              <a:rPr lang="en-US"/>
              <a:pPr>
                <a:defRPr/>
              </a:pPr>
              <a:t>‹#›</a:t>
            </a:fld>
            <a:endParaRPr lang="en-US"/>
          </a:p>
        </p:txBody>
      </p:sp>
    </p:spTree>
    <p:extLst>
      <p:ext uri="{BB962C8B-B14F-4D97-AF65-F5344CB8AC3E}">
        <p14:creationId xmlns:p14="http://schemas.microsoft.com/office/powerpoint/2010/main" val="853049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cvshealth.com/epidemic/"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Thank you all for that warm welcome. I’m pleased to be with you here in Newark. As you may know, it’s been an exciting year for CVS Health!</a:t>
            </a:r>
            <a:br>
              <a:rPr lang="en-US" smtClean="0">
                <a:latin typeface="Arial" pitchFamily="34" charset="0"/>
                <a:cs typeface="Arial" pitchFamily="34" charset="0"/>
              </a:rPr>
            </a:br>
            <a:r>
              <a:rPr lang="en-US" smtClean="0">
                <a:latin typeface="Arial" pitchFamily="34" charset="0"/>
                <a:cs typeface="Arial" pitchFamily="34" charset="0"/>
              </a:rPr>
              <a:t/>
            </a:r>
            <a:br>
              <a:rPr lang="en-US" smtClean="0">
                <a:latin typeface="Arial" pitchFamily="34" charset="0"/>
                <a:cs typeface="Arial" pitchFamily="34" charset="0"/>
              </a:rPr>
            </a:br>
            <a:r>
              <a:rPr lang="en-US" smtClean="0">
                <a:latin typeface="Arial" pitchFamily="34" charset="0"/>
                <a:cs typeface="Arial" pitchFamily="34" charset="0"/>
              </a:rPr>
              <a:t>Last month on September 3, we celebrated the one year anniversary of our tobacco exit. As you may remember, in February 2014, we announced we would end the sale of cigarettes and tobacco products in our CVS/pharmacy stores. </a:t>
            </a:r>
            <a:br>
              <a:rPr lang="en-US" smtClean="0">
                <a:latin typeface="Arial" pitchFamily="34" charset="0"/>
                <a:cs typeface="Arial" pitchFamily="34" charset="0"/>
              </a:rPr>
            </a:br>
            <a:r>
              <a:rPr lang="en-US" smtClean="0">
                <a:latin typeface="Arial" pitchFamily="34" charset="0"/>
                <a:cs typeface="Arial" pitchFamily="34" charset="0"/>
              </a:rPr>
              <a:t/>
            </a:r>
            <a:br>
              <a:rPr lang="en-US" smtClean="0">
                <a:latin typeface="Arial" pitchFamily="34" charset="0"/>
                <a:cs typeface="Arial" pitchFamily="34" charset="0"/>
              </a:rPr>
            </a:br>
            <a:r>
              <a:rPr lang="en-US" smtClean="0">
                <a:latin typeface="Arial" pitchFamily="34" charset="0"/>
                <a:cs typeface="Arial" pitchFamily="34" charset="0"/>
              </a:rPr>
              <a:t>Then in September, we announced we were officially tobacco free – one month earlier than planned.  </a:t>
            </a:r>
            <a:br>
              <a:rPr lang="en-US" smtClean="0">
                <a:latin typeface="Arial" pitchFamily="34" charset="0"/>
                <a:cs typeface="Arial" pitchFamily="34" charset="0"/>
              </a:rPr>
            </a:br>
            <a:r>
              <a:rPr lang="en-US" smtClean="0">
                <a:latin typeface="Arial" pitchFamily="34" charset="0"/>
                <a:cs typeface="Arial" pitchFamily="34" charset="0"/>
              </a:rPr>
              <a:t/>
            </a:r>
            <a:br>
              <a:rPr lang="en-US" smtClean="0">
                <a:latin typeface="Arial" pitchFamily="34" charset="0"/>
                <a:cs typeface="Arial" pitchFamily="34" charset="0"/>
              </a:rPr>
            </a:br>
            <a:r>
              <a:rPr lang="en-US" smtClean="0">
                <a:latin typeface="Arial" pitchFamily="34" charset="0"/>
                <a:cs typeface="Arial" pitchFamily="34" charset="0"/>
              </a:rPr>
              <a:t>At the same time, we changed our corporate name to CVS Health to reflect our broader health care commitment and our expertise in driving the innovations needed to shape the future of health.  </a:t>
            </a:r>
            <a:br>
              <a:rPr lang="en-US" smtClean="0">
                <a:latin typeface="Arial" pitchFamily="34" charset="0"/>
                <a:cs typeface="Arial" pitchFamily="34" charset="0"/>
              </a:rPr>
            </a:b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Today, I’ll provide you some insight on what led to our decision to make these landmark changes and share some information on the innovations we are making in health care delivery because our company purpose to help people on their path to better health didn’t end with quitting tobacco.</a:t>
            </a:r>
            <a:br>
              <a:rPr lang="en-US" smtClean="0">
                <a:latin typeface="Arial" pitchFamily="34" charset="0"/>
                <a:cs typeface="Arial" pitchFamily="34" charset="0"/>
              </a:rPr>
            </a:br>
            <a:r>
              <a:rPr lang="en-US" smtClean="0">
                <a:latin typeface="Arial" pitchFamily="34" charset="0"/>
                <a:cs typeface="Arial" pitchFamily="34" charset="0"/>
              </a:rPr>
              <a:t/>
            </a:r>
            <a:br>
              <a:rPr lang="en-US" smtClean="0">
                <a:latin typeface="Arial" pitchFamily="34" charset="0"/>
                <a:cs typeface="Arial" pitchFamily="34" charset="0"/>
              </a:rPr>
            </a:br>
            <a:r>
              <a:rPr lang="en-US" smtClean="0">
                <a:latin typeface="Arial" pitchFamily="34" charset="0"/>
                <a:cs typeface="Arial" pitchFamily="34" charset="0"/>
              </a:rPr>
              <a:t>First though, I’ll share just a little bit of our company story with you.</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981468-3B85-4175-85D8-287D1B39144C}"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US" dirty="0" smtClean="0">
                <a:latin typeface="Arial" pitchFamily="34" charset="0"/>
                <a:cs typeface="Arial" pitchFamily="34" charset="0"/>
              </a:rPr>
              <a:t>One of the most important avenues to improve quality, cost and access is rooted in pharmacy care. Traditionally people have thought about pharmacies as pill dispensaries. </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Pharmacy is much more than that.  </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b="1" dirty="0" smtClean="0">
                <a:latin typeface="Arial" pitchFamily="34" charset="0"/>
                <a:cs typeface="Arial" pitchFamily="34" charset="0"/>
              </a:rPr>
              <a:t>Pharmacy is extending the front lines of health care </a:t>
            </a:r>
            <a:r>
              <a:rPr lang="en-US" dirty="0" smtClean="0">
                <a:latin typeface="Arial" pitchFamily="34" charset="0"/>
                <a:cs typeface="Arial" pitchFamily="34" charset="0"/>
              </a:rPr>
              <a:t>to deliver better outcomes more affordably to the people we serve.</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Pharmacists help with a broad range of counseling and interventions. One of the biggest opportunities we can address is the issue of patients not taking their medicine. </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Taking medicines as prescribed, called </a:t>
            </a:r>
            <a:r>
              <a:rPr lang="en-US" b="1" dirty="0" smtClean="0">
                <a:latin typeface="Arial" pitchFamily="34" charset="0"/>
                <a:cs typeface="Arial" pitchFamily="34" charset="0"/>
              </a:rPr>
              <a:t>“medication adherence”, </a:t>
            </a:r>
            <a:r>
              <a:rPr lang="en-US" dirty="0" smtClean="0">
                <a:latin typeface="Arial" pitchFamily="34" charset="0"/>
                <a:cs typeface="Arial" pitchFamily="34" charset="0"/>
              </a:rPr>
              <a:t>is one of the most effective ways to fight chronic diseases like high blood pressure, diabetes and high cholesterol, yet many Americans don’t follow their treatment plans.</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This results in nearly $300 billion in health care costs and tens of thousands of lives lost each year. </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There are many reasons people aren’t adherent to their medications – some face financial barriers, while others are troubled by their medication’s side effects. Still others may not understand how (or why) to take their medication. </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dirty="0" smtClean="0">
                <a:latin typeface="Arial" pitchFamily="34" charset="0"/>
                <a:cs typeface="Arial" pitchFamily="34" charset="0"/>
              </a:rPr>
              <a:t>So, we’re working tirelessly on tools and programs that educate, remind and encourage patients to stay on track with their medications.</a:t>
            </a:r>
          </a:p>
          <a:p>
            <a:pPr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r>
              <a:rPr lang="en-US" b="1" dirty="0" smtClean="0">
                <a:latin typeface="Arial" pitchFamily="34" charset="0"/>
                <a:cs typeface="Arial" pitchFamily="34" charset="0"/>
              </a:rPr>
              <a:t>*to play the “hidden epidemic” adherence video, </a:t>
            </a:r>
            <a:r>
              <a:rPr lang="en-US" b="1" dirty="0" smtClean="0">
                <a:solidFill>
                  <a:schemeClr val="tx2"/>
                </a:solidFill>
              </a:rPr>
              <a:t>click on the image or click this link: </a:t>
            </a:r>
            <a:r>
              <a:rPr lang="en-US" u="sng" dirty="0" smtClean="0">
                <a:hlinkClick r:id="rId3"/>
              </a:rPr>
              <a:t>http://cvshealth.com/epidemic/</a:t>
            </a:r>
            <a:r>
              <a:rPr lang="en-US" b="1" dirty="0" smtClean="0">
                <a:solidFill>
                  <a:schemeClr val="tx2"/>
                </a:solidFill>
              </a:rPr>
              <a:t/>
            </a:r>
            <a:br>
              <a:rPr lang="en-US" b="1" dirty="0" smtClean="0">
                <a:solidFill>
                  <a:schemeClr val="tx2"/>
                </a:solidFill>
              </a:rPr>
            </a:br>
            <a:r>
              <a:rPr lang="en-US" b="1" dirty="0" smtClean="0">
                <a:solidFill>
                  <a:schemeClr val="tx2"/>
                </a:solidFill>
              </a:rPr>
              <a:t>(MUST HAVE INTERNET ACCESS)</a:t>
            </a:r>
            <a:endParaRPr lang="en-US" dirty="0" smtClean="0">
              <a:solidFill>
                <a:schemeClr val="tx1">
                  <a:lumMod val="75000"/>
                  <a:lumOff val="25000"/>
                </a:schemeClr>
              </a:solidFill>
            </a:endParaRPr>
          </a:p>
          <a:p>
            <a:pPr eaLnBrk="1" fontAlgn="auto" hangingPunct="1">
              <a:spcBef>
                <a:spcPts val="0"/>
              </a:spcBef>
              <a:spcAft>
                <a:spcPts val="0"/>
              </a:spcAft>
              <a:defRPr/>
            </a:pPr>
            <a:endParaRPr lang="en-US" b="1" dirty="0" smtClean="0">
              <a:latin typeface="Arial" pitchFamily="34" charset="0"/>
              <a:cs typeface="Arial" pitchFamily="34" charset="0"/>
            </a:endParaRPr>
          </a:p>
          <a:p>
            <a:pPr eaLnBrk="1" fontAlgn="auto" hangingPunct="1">
              <a:spcBef>
                <a:spcPts val="0"/>
              </a:spcBef>
              <a:spcAft>
                <a:spcPts val="0"/>
              </a:spcAft>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228962-8161-493B-888B-2684C5A87E22}"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buFont typeface="Arial" pitchFamily="34" charset="0"/>
              <a:buNone/>
              <a:defRPr/>
            </a:pPr>
            <a:r>
              <a:rPr lang="en-US" b="1" dirty="0" smtClean="0">
                <a:latin typeface="Arial" pitchFamily="34" charset="0"/>
                <a:cs typeface="Arial" pitchFamily="34" charset="0"/>
              </a:rPr>
              <a:t>Prescription drug abuse is a growing problem in communities across the United States</a:t>
            </a:r>
            <a:r>
              <a:rPr lang="en-US" dirty="0" smtClean="0">
                <a:latin typeface="Arial" pitchFamily="34" charset="0"/>
                <a:cs typeface="Arial" pitchFamily="34" charset="0"/>
              </a:rPr>
              <a:t>, particularly among teens. </a:t>
            </a:r>
          </a:p>
          <a:p>
            <a:pPr eaLnBrk="1" fontAlgn="auto" hangingPunct="1">
              <a:spcBef>
                <a:spcPts val="0"/>
              </a:spcBef>
              <a:spcAft>
                <a:spcPts val="0"/>
              </a:spcAft>
              <a:buFont typeface="Arial" pitchFamily="34" charset="0"/>
              <a:buNone/>
              <a:defRPr/>
            </a:pPr>
            <a:endParaRPr lang="en-US" dirty="0" smtClean="0">
              <a:latin typeface="Arial" pitchFamily="34" charset="0"/>
              <a:cs typeface="Arial" pitchFamily="34" charset="0"/>
            </a:endParaRPr>
          </a:p>
          <a:p>
            <a:pPr eaLnBrk="1" fontAlgn="auto" hangingPunct="1">
              <a:spcBef>
                <a:spcPts val="0"/>
              </a:spcBef>
              <a:spcAft>
                <a:spcPts val="0"/>
              </a:spcAft>
              <a:buFont typeface="Arial" pitchFamily="34" charset="0"/>
              <a:buNone/>
              <a:defRPr/>
            </a:pPr>
            <a:r>
              <a:rPr lang="en-US" dirty="0" smtClean="0">
                <a:latin typeface="Arial" pitchFamily="34" charset="0"/>
                <a:cs typeface="Arial" pitchFamily="34" charset="0"/>
              </a:rPr>
              <a:t>In fact, according to the CDC, overdose rates have reached epidemic proportion. Each day, over 60 Americans die because of a prescription drug overdose becoming the number one cause of accidental death in the U.S.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eaLnBrk="1" fontAlgn="auto" hangingPunct="1">
              <a:spcBef>
                <a:spcPts val="0"/>
              </a:spcBef>
              <a:spcAft>
                <a:spcPts val="0"/>
              </a:spcAft>
              <a:buFont typeface="Arial" pitchFamily="34" charset="0"/>
              <a:buNone/>
              <a:defRPr/>
            </a:pPr>
            <a:r>
              <a:rPr lang="en-US" dirty="0" smtClean="0">
                <a:latin typeface="Arial" pitchFamily="34" charset="0"/>
                <a:cs typeface="Arial" pitchFamily="34" charset="0"/>
              </a:rPr>
              <a:t>At CVS Health, we’re helping to fight against prescription drug abuse in a number of ways. </a:t>
            </a:r>
          </a:p>
          <a:p>
            <a:pPr eaLnBrk="1" fontAlgn="auto" hangingPunct="1">
              <a:spcBef>
                <a:spcPts val="0"/>
              </a:spcBef>
              <a:spcAft>
                <a:spcPts val="0"/>
              </a:spcAft>
              <a:buFont typeface="Arial" pitchFamily="34" charset="0"/>
              <a:buChar char="•"/>
              <a:defRPr/>
            </a:pPr>
            <a:endParaRPr lang="en-US" dirty="0" smtClean="0">
              <a:latin typeface="Arial" pitchFamily="34" charset="0"/>
              <a:cs typeface="Arial" pitchFamily="34" charset="0"/>
            </a:endParaRPr>
          </a:p>
          <a:p>
            <a:pPr eaLnBrk="1" fontAlgn="auto" hangingPunct="1">
              <a:spcBef>
                <a:spcPts val="0"/>
              </a:spcBef>
              <a:spcAft>
                <a:spcPts val="0"/>
              </a:spcAft>
              <a:buFont typeface="Arial" pitchFamily="34" charset="0"/>
              <a:buNone/>
              <a:defRPr/>
            </a:pPr>
            <a:r>
              <a:rPr lang="en-US" dirty="0" smtClean="0">
                <a:latin typeface="Arial" pitchFamily="34" charset="0"/>
                <a:cs typeface="Arial" pitchFamily="34" charset="0"/>
              </a:rPr>
              <a:t>We’ve partnered with the </a:t>
            </a:r>
            <a:r>
              <a:rPr lang="en-US" b="1" dirty="0" smtClean="0">
                <a:latin typeface="Arial" pitchFamily="34" charset="0"/>
                <a:cs typeface="Arial" pitchFamily="34" charset="0"/>
              </a:rPr>
              <a:t>Partnership for Drug-Free Kids </a:t>
            </a:r>
            <a:r>
              <a:rPr lang="en-US" dirty="0" smtClean="0">
                <a:latin typeface="Arial" pitchFamily="34" charset="0"/>
                <a:cs typeface="Arial" pitchFamily="34" charset="0"/>
              </a:rPr>
              <a:t>to support its national action campaign, the Medicine Abuse Project, that is working to prevent half a million teens from abusing medicine within the next five years.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eaLnBrk="1" fontAlgn="auto" hangingPunct="1">
              <a:spcBef>
                <a:spcPts val="0"/>
              </a:spcBef>
              <a:spcAft>
                <a:spcPts val="0"/>
              </a:spcAft>
              <a:buFont typeface="Arial" pitchFamily="34" charset="0"/>
              <a:buNone/>
              <a:defRPr/>
            </a:pPr>
            <a:r>
              <a:rPr lang="en-US" dirty="0" smtClean="0">
                <a:latin typeface="Arial" pitchFamily="34" charset="0"/>
                <a:cs typeface="Arial" pitchFamily="34" charset="0"/>
              </a:rPr>
              <a:t>In addition, CVS/pharmacy’s Medication Disposal for Safer Communities Program is helping to keep unwanted medications out of the hands of those who were not prescribed them. </a:t>
            </a:r>
          </a:p>
          <a:p>
            <a:pPr eaLnBrk="1" fontAlgn="auto" hangingPunct="1">
              <a:spcBef>
                <a:spcPts val="0"/>
              </a:spcBef>
              <a:spcAft>
                <a:spcPts val="0"/>
              </a:spcAft>
              <a:buFont typeface="Arial" pitchFamily="34" charset="0"/>
              <a:buNone/>
              <a:defRPr/>
            </a:pPr>
            <a:endParaRPr lang="en-US" dirty="0" smtClean="0">
              <a:latin typeface="Arial" pitchFamily="34" charset="0"/>
              <a:cs typeface="Arial" pitchFamily="34" charset="0"/>
            </a:endParaRPr>
          </a:p>
          <a:p>
            <a:pPr eaLnBrk="1" fontAlgn="auto" hangingPunct="1">
              <a:spcBef>
                <a:spcPts val="0"/>
              </a:spcBef>
              <a:spcAft>
                <a:spcPts val="0"/>
              </a:spcAft>
              <a:buFont typeface="Arial" pitchFamily="34" charset="0"/>
              <a:buNone/>
              <a:defRPr/>
            </a:pPr>
            <a:r>
              <a:rPr lang="en-US" dirty="0" smtClean="0">
                <a:latin typeface="Arial" pitchFamily="34" charset="0"/>
                <a:cs typeface="Arial" pitchFamily="34" charset="0"/>
              </a:rPr>
              <a:t>Through this program we have donated more than 400 drug disposal units to law enforcement agencies across the country and collected over 7 tons of unused medications.</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eaLnBrk="1" fontAlgn="auto" hangingPunct="1">
              <a:spcBef>
                <a:spcPts val="0"/>
              </a:spcBef>
              <a:spcAft>
                <a:spcPts val="0"/>
              </a:spcAft>
              <a:buFont typeface="Arial" pitchFamily="34" charset="0"/>
              <a:buNone/>
              <a:defRPr/>
            </a:pPr>
            <a:r>
              <a:rPr lang="en-US" dirty="0" smtClean="0">
                <a:latin typeface="Arial" pitchFamily="34" charset="0"/>
                <a:cs typeface="Arial" pitchFamily="34" charset="0"/>
              </a:rPr>
              <a:t>And our pharmacists are educating parents and kids on the safe use of prescription stimulants and their potential for abuse.</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eaLnBrk="1" fontAlgn="auto" hangingPunct="1">
              <a:spcBef>
                <a:spcPts val="0"/>
              </a:spcBef>
              <a:spcAft>
                <a:spcPts val="0"/>
              </a:spcAft>
              <a:buFont typeface="Arial" pitchFamily="34" charset="0"/>
              <a:buNone/>
              <a:defRPr/>
            </a:pPr>
            <a:r>
              <a:rPr lang="en-US" dirty="0" smtClean="0">
                <a:latin typeface="Arial" pitchFamily="34" charset="0"/>
                <a:cs typeface="Arial" pitchFamily="34" charset="0"/>
              </a:rPr>
              <a:t>In certain states, we’ve also recently begun providing and administering </a:t>
            </a:r>
            <a:r>
              <a:rPr lang="en-US" dirty="0" err="1" smtClean="0">
                <a:latin typeface="Arial" pitchFamily="34" charset="0"/>
                <a:cs typeface="Arial" pitchFamily="34" charset="0"/>
              </a:rPr>
              <a:t>naloxone</a:t>
            </a:r>
            <a:r>
              <a:rPr lang="en-US" dirty="0" smtClean="0">
                <a:latin typeface="Arial" pitchFamily="34" charset="0"/>
                <a:cs typeface="Arial" pitchFamily="34" charset="0"/>
              </a:rPr>
              <a:t> to patients experiencing an overdose from certain prescription painkillers. </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3F58A7-8123-46A7-BA54-3E6DECB883CC}"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0" lvl="1" eaLnBrk="1" fontAlgn="auto" hangingPunct="1">
              <a:spcBef>
                <a:spcPts val="0"/>
              </a:spcBef>
              <a:spcAft>
                <a:spcPts val="0"/>
              </a:spcAft>
              <a:defRPr/>
            </a:pPr>
            <a:r>
              <a:rPr lang="en-US" sz="1300" dirty="0" smtClean="0">
                <a:latin typeface="Arial" pitchFamily="34" charset="0"/>
                <a:cs typeface="Arial" pitchFamily="34" charset="0"/>
              </a:rPr>
              <a:t>To ensure that we are delivering on our purpose of helping people on their path to better health and to meet the changing needs of our customers, we are expanding our selection of </a:t>
            </a:r>
            <a:r>
              <a:rPr lang="en-US" sz="1300" b="1" dirty="0" smtClean="0">
                <a:latin typeface="Arial" pitchFamily="34" charset="0"/>
                <a:cs typeface="Arial" pitchFamily="34" charset="0"/>
              </a:rPr>
              <a:t>“Better for You” </a:t>
            </a:r>
            <a:r>
              <a:rPr lang="en-US" sz="1300" dirty="0" smtClean="0">
                <a:latin typeface="Arial" pitchFamily="34" charset="0"/>
                <a:cs typeface="Arial" pitchFamily="34" charset="0"/>
              </a:rPr>
              <a:t>choices in both CVS Brand lines and national brands. By offering healthy food and snack options promoted with in-store signage at our 7,800 retail CVS/pharmacy locations, we’re helping to support our customers in meeting their individual health goals and needs.</a:t>
            </a:r>
          </a:p>
          <a:p>
            <a:pPr marL="0" lvl="1" eaLnBrk="1" fontAlgn="auto" hangingPunct="1">
              <a:spcBef>
                <a:spcPts val="0"/>
              </a:spcBef>
              <a:spcAft>
                <a:spcPts val="0"/>
              </a:spcAft>
              <a:defRPr/>
            </a:pPr>
            <a:endParaRPr lang="en-US" sz="1300" dirty="0" smtClean="0">
              <a:latin typeface="Arial" pitchFamily="34" charset="0"/>
              <a:cs typeface="Arial" pitchFamily="34" charset="0"/>
            </a:endParaRPr>
          </a:p>
          <a:p>
            <a:pPr marL="0" lvl="1" eaLnBrk="1" fontAlgn="auto" hangingPunct="1">
              <a:spcBef>
                <a:spcPts val="0"/>
              </a:spcBef>
              <a:spcAft>
                <a:spcPts val="0"/>
              </a:spcAft>
              <a:defRPr/>
            </a:pPr>
            <a:r>
              <a:rPr lang="en-US" sz="1300" dirty="0" smtClean="0">
                <a:latin typeface="Arial" pitchFamily="34" charset="0"/>
                <a:cs typeface="Arial" pitchFamily="34" charset="0"/>
              </a:rPr>
              <a:t>Our new product line, Gold Emblem Abound, represents one of the ways we are addressing this goal of greater overall health. Each of the 40 snack options are free of artificial flavors and preservatives and each have other beneficial ingredients or characteristics that make them healthier options for our customers.</a:t>
            </a:r>
          </a:p>
          <a:p>
            <a:pPr marL="0" lvl="1" eaLnBrk="1" fontAlgn="auto" hangingPunct="1">
              <a:spcBef>
                <a:spcPts val="0"/>
              </a:spcBef>
              <a:spcAft>
                <a:spcPts val="0"/>
              </a:spcAft>
              <a:defRPr/>
            </a:pPr>
            <a:endParaRPr lang="en-US" sz="1300" dirty="0" smtClean="0">
              <a:latin typeface="Arial" pitchFamily="34" charset="0"/>
              <a:cs typeface="Arial" pitchFamily="34" charset="0"/>
            </a:endParaRPr>
          </a:p>
          <a:p>
            <a:pPr marL="0" lvl="1" eaLnBrk="1" fontAlgn="auto" hangingPunct="1">
              <a:spcBef>
                <a:spcPts val="0"/>
              </a:spcBef>
              <a:spcAft>
                <a:spcPts val="0"/>
              </a:spcAft>
              <a:defRPr/>
            </a:pPr>
            <a:r>
              <a:rPr lang="en-US" sz="1300" dirty="0" smtClean="0">
                <a:latin typeface="Arial" pitchFamily="34" charset="0"/>
                <a:cs typeface="Arial" pitchFamily="34" charset="0"/>
              </a:rPr>
              <a:t>Also introduced in 2014 was </a:t>
            </a:r>
            <a:r>
              <a:rPr lang="en-US" sz="1300" b="1" dirty="0" smtClean="0">
                <a:latin typeface="Arial" pitchFamily="34" charset="0"/>
                <a:cs typeface="Arial" pitchFamily="34" charset="0"/>
              </a:rPr>
              <a:t>Fit Choices</a:t>
            </a:r>
            <a:r>
              <a:rPr lang="en-US" sz="1300" dirty="0" smtClean="0">
                <a:latin typeface="Arial" pitchFamily="34" charset="0"/>
                <a:cs typeface="Arial" pitchFamily="34" charset="0"/>
              </a:rPr>
              <a:t>, an in-store signage program designed to help shoppers find food and snack items that suit their individual dietary needs.  Products are called out with signage in the aisles and our circular to help customers easily identify the right choices for them.</a:t>
            </a:r>
          </a:p>
          <a:p>
            <a:pPr marL="0" lvl="1" eaLnBrk="1" fontAlgn="auto" hangingPunct="1">
              <a:spcBef>
                <a:spcPts val="0"/>
              </a:spcBef>
              <a:spcAft>
                <a:spcPts val="0"/>
              </a:spcAft>
              <a:defRPr/>
            </a:pPr>
            <a:endParaRPr lang="en-US" sz="1300" dirty="0" smtClean="0">
              <a:latin typeface="Arial" pitchFamily="34" charset="0"/>
              <a:cs typeface="Arial" pitchFamily="34" charset="0"/>
            </a:endParaRPr>
          </a:p>
          <a:p>
            <a:pPr marL="0" lvl="1" eaLnBrk="1" fontAlgn="auto" hangingPunct="1">
              <a:spcBef>
                <a:spcPts val="0"/>
              </a:spcBef>
              <a:spcAft>
                <a:spcPts val="0"/>
              </a:spcAft>
              <a:defRPr/>
            </a:pPr>
            <a:r>
              <a:rPr lang="en-US" sz="1300" dirty="0" smtClean="0">
                <a:latin typeface="Arial" pitchFamily="34" charset="0"/>
                <a:cs typeface="Arial" pitchFamily="34" charset="0"/>
              </a:rPr>
              <a:t>Our front store has also started to stock more healthy snacks and food options near the register for customers who are eating on the go.  </a:t>
            </a:r>
          </a:p>
          <a:p>
            <a:pPr lvl="1" eaLnBrk="1" fontAlgn="auto" hangingPunct="1">
              <a:spcBef>
                <a:spcPts val="0"/>
              </a:spcBef>
              <a:spcAft>
                <a:spcPts val="0"/>
              </a:spcAft>
              <a:defRPr/>
            </a:pP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a:latin typeface="Arial" pitchFamily="34" charset="0"/>
              <a:cs typeface="Arial" pitchFamily="34" charset="0"/>
            </a:endParaRPr>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A855B9-ED74-4779-A9E1-8CBD3827CBB3}"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16562-8D5B-4FA8-A1F8-64F74D39FB21}" type="slidenum">
              <a:rPr lang="en-US" smtClean="0"/>
              <a:pPr/>
              <a:t>14</a:t>
            </a:fld>
            <a:endParaRPr lang="en-US" dirty="0"/>
          </a:p>
        </p:txBody>
      </p:sp>
    </p:spTree>
    <p:extLst>
      <p:ext uri="{BB962C8B-B14F-4D97-AF65-F5344CB8AC3E}">
        <p14:creationId xmlns:p14="http://schemas.microsoft.com/office/powerpoint/2010/main" val="1340249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1" fontAlgn="auto" hangingPunct="1">
              <a:spcBef>
                <a:spcPts val="0"/>
              </a:spcBef>
              <a:spcAft>
                <a:spcPts val="0"/>
              </a:spcAft>
              <a:defRPr/>
            </a:pPr>
            <a:r>
              <a:rPr lang="en-GB" dirty="0" smtClean="0"/>
              <a:t>Across all items, colleagues who participate in the CRGs are more </a:t>
            </a:r>
            <a:r>
              <a:rPr lang="en-GB" dirty="0" err="1" smtClean="0"/>
              <a:t>favorable</a:t>
            </a:r>
            <a:r>
              <a:rPr lang="en-GB" dirty="0" smtClean="0"/>
              <a:t> than their peers.  The greatest differences (14-15 percentage points)  are for the items related to caring about the future of CVS Caremark and discretionary effort to help CVS Caremark succeed.</a:t>
            </a:r>
            <a:endParaRPr lang="en-US" dirty="0" smtClean="0">
              <a:latin typeface="Calibri" pitchFamily="34" charset="0"/>
            </a:endParaRPr>
          </a:p>
          <a:p>
            <a:endParaRPr lang="en-US" b="1" dirty="0"/>
          </a:p>
        </p:txBody>
      </p:sp>
      <p:sp>
        <p:nvSpPr>
          <p:cNvPr id="4" name="Slide Number Placeholder 3"/>
          <p:cNvSpPr>
            <a:spLocks noGrp="1"/>
          </p:cNvSpPr>
          <p:nvPr>
            <p:ph type="sldNum" sz="quarter" idx="10"/>
          </p:nvPr>
        </p:nvSpPr>
        <p:spPr/>
        <p:txBody>
          <a:bodyPr/>
          <a:lstStyle/>
          <a:p>
            <a:fld id="{8892C15F-F627-4447-9E1A-586FF4FFB523}"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Companies who invest in a strong reputation experience direct </a:t>
            </a:r>
            <a:r>
              <a:rPr lang="en-US" dirty="0" err="1" smtClean="0"/>
              <a:t>ﬁnancial</a:t>
            </a:r>
            <a:r>
              <a:rPr lang="en-US" dirty="0" smtClean="0"/>
              <a:t> </a:t>
            </a:r>
            <a:r>
              <a:rPr lang="en-US" dirty="0" err="1" smtClean="0"/>
              <a:t>beneﬁts</a:t>
            </a:r>
            <a:endParaRPr lang="en-US" dirty="0" smtClean="0"/>
          </a:p>
          <a:p>
            <a:endParaRPr lang="en-US" dirty="0" smtClean="0"/>
          </a:p>
          <a:p>
            <a:r>
              <a:rPr lang="en-US" dirty="0" smtClean="0"/>
              <a:t>•  A Strong link between Reputation and Stock Price - Since the 2008 crisis, those companies with a stronger reputation have performed </a:t>
            </a:r>
            <a:r>
              <a:rPr lang="en-US" dirty="0" err="1" smtClean="0"/>
              <a:t>signiﬁcantly</a:t>
            </a:r>
            <a:r>
              <a:rPr lang="en-US" dirty="0" smtClean="0"/>
              <a:t> better (almost 2X the return) than the overall market. </a:t>
            </a:r>
          </a:p>
          <a:p>
            <a:endParaRPr lang="en-US" dirty="0" smtClean="0"/>
          </a:p>
          <a:p>
            <a:r>
              <a:rPr lang="en-US" dirty="0" smtClean="0"/>
              <a:t>•  Better Stock Price Recovery after a Crisis – all </a:t>
            </a:r>
            <a:r>
              <a:rPr lang="en-US" dirty="0" err="1" smtClean="0"/>
              <a:t>ﬁrms</a:t>
            </a:r>
            <a:r>
              <a:rPr lang="en-US" dirty="0" smtClean="0"/>
              <a:t> take a similar hit (8%) on average, but higher reputation forms bounce back faster and go higher afterward</a:t>
            </a:r>
          </a:p>
          <a:p>
            <a:endParaRPr lang="en-US" dirty="0" smtClean="0"/>
          </a:p>
          <a:p>
            <a:r>
              <a:rPr lang="en-US" dirty="0" smtClean="0"/>
              <a:t>•  </a:t>
            </a:r>
            <a:r>
              <a:rPr lang="en-US" dirty="0" err="1" smtClean="0"/>
              <a:t>Beneﬁt</a:t>
            </a:r>
            <a:r>
              <a:rPr lang="en-US" dirty="0" smtClean="0"/>
              <a:t> of the doubt in a crisis - 54% would give reputable companies the </a:t>
            </a:r>
            <a:r>
              <a:rPr lang="en-US" dirty="0" err="1" smtClean="0"/>
              <a:t>beneﬁt</a:t>
            </a:r>
            <a:r>
              <a:rPr lang="en-US" dirty="0" smtClean="0"/>
              <a:t> of the doubt in a crisis compared to only 20% for lower reputation companies. (RT100)</a:t>
            </a:r>
          </a:p>
          <a:p>
            <a:endParaRPr lang="en-US" dirty="0" smtClean="0"/>
          </a:p>
          <a:p>
            <a:r>
              <a:rPr lang="en-US" dirty="0" smtClean="0"/>
              <a:t>•  </a:t>
            </a:r>
            <a:r>
              <a:rPr lang="en-US" dirty="0" err="1" smtClean="0"/>
              <a:t>Inﬂuence</a:t>
            </a:r>
            <a:r>
              <a:rPr lang="en-US" dirty="0" smtClean="0"/>
              <a:t> on policy making - companies with better reputations are invited to provide input to policy makers when new regulations are designed </a:t>
            </a:r>
          </a:p>
          <a:p>
            <a:endParaRPr lang="en-US" dirty="0" smtClean="0"/>
          </a:p>
          <a:p>
            <a:r>
              <a:rPr lang="en-US" dirty="0" smtClean="0"/>
              <a:t>•  Access to acquisitions - buyers with better reputations are approached more often, are more likely to get the deal done and at a better price </a:t>
            </a:r>
          </a:p>
          <a:p>
            <a:endParaRPr lang="en-US" dirty="0" smtClean="0"/>
          </a:p>
          <a:p>
            <a:r>
              <a:rPr lang="en-US" dirty="0" smtClean="0"/>
              <a:t>•  More recommendation - recommendation goes up by 6.5 percent for each 5-point reputation </a:t>
            </a:r>
            <a:r>
              <a:rPr lang="en-US" dirty="0" err="1" smtClean="0"/>
              <a:t>RepTrak</a:t>
            </a:r>
            <a:r>
              <a:rPr lang="en-US" dirty="0" smtClean="0"/>
              <a:t>® score improvement (RT 100)</a:t>
            </a:r>
          </a:p>
          <a:p>
            <a:endParaRPr lang="en-US" dirty="0" smtClean="0"/>
          </a:p>
          <a:p>
            <a:r>
              <a:rPr lang="en-US" dirty="0" smtClean="0"/>
              <a:t>•  More Buying – propensity to buy goes up over 5% for each 5 point </a:t>
            </a:r>
            <a:r>
              <a:rPr lang="en-US" dirty="0" err="1" smtClean="0"/>
              <a:t>RepTrak</a:t>
            </a:r>
            <a:r>
              <a:rPr lang="en-US" dirty="0" smtClean="0"/>
              <a:t>® score improvement</a:t>
            </a:r>
          </a:p>
          <a:p>
            <a:endParaRPr lang="en-US" dirty="0" smtClean="0"/>
          </a:p>
          <a:p>
            <a:r>
              <a:rPr lang="en-US" dirty="0" smtClean="0"/>
              <a:t>•  Attracting the best talent - a good company reputation is a top 5 driver for people when they consider which company they would like to work for. A higher reputation results in a </a:t>
            </a:r>
            <a:r>
              <a:rPr lang="en-US" dirty="0" err="1" smtClean="0"/>
              <a:t>signiﬁcant</a:t>
            </a:r>
            <a:r>
              <a:rPr lang="en-US" dirty="0" smtClean="0"/>
              <a:t> increase in willingness to work for a </a:t>
            </a:r>
            <a:r>
              <a:rPr lang="en-US" dirty="0" err="1" smtClean="0"/>
              <a:t>ﬁrm</a:t>
            </a:r>
            <a:endParaRPr lang="en-US" dirty="0" smtClean="0"/>
          </a:p>
          <a:p>
            <a:endParaRPr lang="en-US" dirty="0" smtClean="0"/>
          </a:p>
          <a:p>
            <a:r>
              <a:rPr lang="en-US" dirty="0" smtClean="0"/>
              <a:t>•  Higher Employee Engagement and Alignment - a good company reputation is a key driver for employee pride and engagement. A strong reputation is a leading indicator for employees willingness to deliver on the company strategy</a:t>
            </a:r>
          </a:p>
          <a:p>
            <a:endParaRPr lang="en-US" dirty="0" smtClean="0"/>
          </a:p>
        </p:txBody>
      </p:sp>
      <p:sp>
        <p:nvSpPr>
          <p:cNvPr id="4" name="Slide Number Placeholder 3"/>
          <p:cNvSpPr>
            <a:spLocks noGrp="1"/>
          </p:cNvSpPr>
          <p:nvPr>
            <p:ph type="sldNum" sz="quarter" idx="10"/>
          </p:nvPr>
        </p:nvSpPr>
        <p:spPr/>
        <p:txBody>
          <a:bodyPr/>
          <a:lstStyle/>
          <a:p>
            <a:pPr>
              <a:defRPr/>
            </a:pPr>
            <a:fld id="{759920DD-F6E9-4CFC-87A3-9CCB4CDD719A}"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According to The Street, compared to its closing price of one year ago, CVS Health's share price has jumped by 38.45%, exceeding the performance of the broader market during that same time frame. Regarding the stock's future course, although almost any stock can fall in a broad market decline, investment analysts generally believe that CVS should continue to move higher despite the fact that it has already </a:t>
            </a:r>
          </a:p>
          <a:p>
            <a:r>
              <a:rPr lang="en-US" sz="1200" dirty="0" smtClean="0"/>
              <a:t>enjoyed a nice gain in the past year (Hodge, 2014). For 2014, the company is expecting to generate operating cash flow of between $7.4 billion and $7.7 billion, with free cash flow of between $5.7 billion and $6.0 billion</a:t>
            </a:r>
          </a:p>
          <a:p>
            <a:endParaRPr lang="en-US" sz="1200" dirty="0" smtClean="0"/>
          </a:p>
          <a:p>
            <a:r>
              <a:rPr lang="en-US" sz="1200" dirty="0" smtClean="0"/>
              <a:t>As of November 2014, there is a 13% likelihood that U.S. adults would consider shopping at CVS the next time they go (</a:t>
            </a:r>
            <a:r>
              <a:rPr lang="en-US" sz="1200" dirty="0" err="1" smtClean="0"/>
              <a:t>Marzilli</a:t>
            </a:r>
            <a:r>
              <a:rPr lang="en-US" sz="1200" dirty="0" smtClean="0"/>
              <a:t>, 2014). This is up from a 9% likelihood in the beginning of 2014</a:t>
            </a:r>
          </a:p>
          <a:p>
            <a:endParaRPr lang="en-US" dirty="0"/>
          </a:p>
        </p:txBody>
      </p:sp>
      <p:sp>
        <p:nvSpPr>
          <p:cNvPr id="4" name="Slide Number Placeholder 3"/>
          <p:cNvSpPr>
            <a:spLocks noGrp="1"/>
          </p:cNvSpPr>
          <p:nvPr>
            <p:ph type="sldNum" sz="quarter" idx="10"/>
          </p:nvPr>
        </p:nvSpPr>
        <p:spPr/>
        <p:txBody>
          <a:bodyPr/>
          <a:lstStyle/>
          <a:p>
            <a:pPr>
              <a:defRPr/>
            </a:pPr>
            <a:fld id="{759920DD-F6E9-4CFC-87A3-9CCB4CDD719A}"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As I wrap-up here tonight, we’ve seen that </a:t>
            </a:r>
            <a:r>
              <a:rPr lang="en-US" b="1" smtClean="0">
                <a:latin typeface="Arial" pitchFamily="34" charset="0"/>
                <a:cs typeface="Arial" pitchFamily="34" charset="0"/>
              </a:rPr>
              <a:t>“health” </a:t>
            </a:r>
            <a:r>
              <a:rPr lang="en-US" smtClean="0">
                <a:latin typeface="Arial" pitchFamily="34" charset="0"/>
                <a:cs typeface="Arial" pitchFamily="34" charset="0"/>
              </a:rPr>
              <a:t>can mean so many things. Because, health is personal.  For me, it could be access to healthy affordable food options. For you, it could mean quitting smoking and staying quit. Or, receiving support and medication counseling to help stay on track with your prescriptions. It’s also fostering safe, communities and providing important health care services to those in need.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But, regardless of how you define </a:t>
            </a:r>
            <a:r>
              <a:rPr lang="en-US" b="1" smtClean="0">
                <a:latin typeface="Arial" pitchFamily="34" charset="0"/>
                <a:cs typeface="Arial" pitchFamily="34" charset="0"/>
              </a:rPr>
              <a:t>“health,” </a:t>
            </a:r>
            <a:r>
              <a:rPr lang="en-US" smtClean="0">
                <a:latin typeface="Arial" pitchFamily="34" charset="0"/>
                <a:cs typeface="Arial" pitchFamily="34" charset="0"/>
              </a:rPr>
              <a:t>it matters to every individual. Whether you are a patient or a caregiver. Whether you are a mom, dad or grandparent.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And, because we’re present in so many moments, in people’s lives and within the communities where we live and work, we are working to help people on </a:t>
            </a:r>
            <a:r>
              <a:rPr lang="en-US" b="1" smtClean="0">
                <a:latin typeface="Arial" pitchFamily="34" charset="0"/>
                <a:cs typeface="Arial" pitchFamily="34" charset="0"/>
              </a:rPr>
              <a:t>their </a:t>
            </a:r>
            <a:r>
              <a:rPr lang="en-US" smtClean="0">
                <a:latin typeface="Arial" pitchFamily="34" charset="0"/>
                <a:cs typeface="Arial" pitchFamily="34" charset="0"/>
              </a:rPr>
              <a:t>path to better health. Whatever that means for them.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We are also working to shape the future of health care for people, business and communities by doing our part to provide better, more accessible care to people young and old across the country.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Because to us, </a:t>
            </a:r>
            <a:r>
              <a:rPr lang="en-US" b="1" smtClean="0">
                <a:latin typeface="Arial" pitchFamily="34" charset="0"/>
                <a:cs typeface="Arial" pitchFamily="34" charset="0"/>
              </a:rPr>
              <a:t>health is everything.</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Thank you very much.</a:t>
            </a:r>
          </a:p>
          <a:p>
            <a:pPr eaLnBrk="1" hangingPunct="1">
              <a:spcBef>
                <a:spcPct val="0"/>
              </a:spcBef>
            </a:pPr>
            <a:endParaRPr lang="en-US" smtClean="0"/>
          </a:p>
          <a:p>
            <a:pPr eaLnBrk="1" hangingPunct="1">
              <a:spcBef>
                <a:spcPct val="0"/>
              </a:spcBef>
            </a:pPr>
            <a:endParaRPr lang="en-US" b="1"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4F13E9-CD04-47C8-8C15-1074F26F429A}"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xfrm>
            <a:off x="381000" y="4343400"/>
            <a:ext cx="6096000" cy="4114800"/>
          </a:xfrm>
          <a:noFill/>
        </p:spPr>
        <p:txBody>
          <a:bodyPr wrap="square" numCol="1" anchor="t" anchorCtr="0" compatLnSpc="1">
            <a:prstTxWarp prst="textNoShape">
              <a:avLst/>
            </a:prstTxWarp>
          </a:bodyPr>
          <a:lstStyle/>
          <a:p>
            <a:pPr eaLnBrk="1" hangingPunct="1">
              <a:spcBef>
                <a:spcPct val="0"/>
              </a:spcBef>
            </a:pPr>
            <a:r>
              <a:rPr lang="en-US" sz="1000" smtClean="0">
                <a:latin typeface="Arial" pitchFamily="34" charset="0"/>
                <a:cs typeface="Arial" pitchFamily="34" charset="0"/>
              </a:rPr>
              <a:t>As we evolved from a retailer to a pharmacy innovation company, we took time to examine our mission, vision and values so they’d reflect the company we had become. What we came up with was a purpose and strategy that tell the world who we are. </a:t>
            </a:r>
            <a:br>
              <a:rPr lang="en-US" sz="1000" smtClean="0">
                <a:latin typeface="Arial" pitchFamily="34" charset="0"/>
                <a:cs typeface="Arial" pitchFamily="34" charset="0"/>
              </a:rPr>
            </a:br>
            <a:endParaRPr lang="en-US" sz="1000" smtClean="0">
              <a:latin typeface="Arial" pitchFamily="34" charset="0"/>
              <a:cs typeface="Arial" pitchFamily="34" charset="0"/>
            </a:endParaRPr>
          </a:p>
          <a:p>
            <a:pPr eaLnBrk="1" hangingPunct="1">
              <a:spcBef>
                <a:spcPct val="0"/>
              </a:spcBef>
            </a:pPr>
            <a:r>
              <a:rPr lang="en-US" sz="1000" smtClean="0">
                <a:latin typeface="Arial" pitchFamily="34" charset="0"/>
                <a:cs typeface="Arial" pitchFamily="34" charset="0"/>
              </a:rPr>
              <a:t>Our purpose is </a:t>
            </a:r>
            <a:r>
              <a:rPr lang="en-US" sz="1000" b="1" smtClean="0">
                <a:latin typeface="Arial" pitchFamily="34" charset="0"/>
                <a:cs typeface="Arial" pitchFamily="34" charset="0"/>
              </a:rPr>
              <a:t>helping people on their path to better health.</a:t>
            </a:r>
            <a:r>
              <a:rPr lang="en-US" sz="1000" smtClean="0">
                <a:latin typeface="Arial" pitchFamily="34" charset="0"/>
                <a:cs typeface="Arial" pitchFamily="34" charset="0"/>
              </a:rPr>
              <a:t>  </a:t>
            </a:r>
          </a:p>
          <a:p>
            <a:pPr eaLnBrk="1" hangingPunct="1">
              <a:spcBef>
                <a:spcPct val="0"/>
              </a:spcBef>
            </a:pPr>
            <a:r>
              <a:rPr lang="en-US" sz="1000" smtClean="0">
                <a:latin typeface="Arial" pitchFamily="34" charset="0"/>
                <a:cs typeface="Arial" pitchFamily="34" charset="0"/>
              </a:rPr>
              <a:t/>
            </a:r>
            <a:br>
              <a:rPr lang="en-US" sz="1000" smtClean="0">
                <a:latin typeface="Arial" pitchFamily="34" charset="0"/>
                <a:cs typeface="Arial" pitchFamily="34" charset="0"/>
              </a:rPr>
            </a:br>
            <a:r>
              <a:rPr lang="en-US" sz="1000" smtClean="0">
                <a:latin typeface="Arial" pitchFamily="34" charset="0"/>
                <a:cs typeface="Arial" pitchFamily="34" charset="0"/>
              </a:rPr>
              <a:t>Every action we take and decision we make is viewed through the filter of this purpose – it guides everything we do.  </a:t>
            </a:r>
          </a:p>
          <a:p>
            <a:pPr eaLnBrk="1" hangingPunct="1">
              <a:spcBef>
                <a:spcPct val="0"/>
              </a:spcBef>
            </a:pPr>
            <a:r>
              <a:rPr lang="en-US" sz="1000" smtClean="0">
                <a:latin typeface="Arial" pitchFamily="34" charset="0"/>
                <a:cs typeface="Arial" pitchFamily="34" charset="0"/>
              </a:rPr>
              <a:t/>
            </a:r>
            <a:br>
              <a:rPr lang="en-US" sz="1000" smtClean="0">
                <a:latin typeface="Arial" pitchFamily="34" charset="0"/>
                <a:cs typeface="Arial" pitchFamily="34" charset="0"/>
              </a:rPr>
            </a:br>
            <a:r>
              <a:rPr lang="en-US" sz="1000" smtClean="0">
                <a:latin typeface="Arial" pitchFamily="34" charset="0"/>
                <a:cs typeface="Arial" pitchFamily="34" charset="0"/>
              </a:rPr>
              <a:t>Our strategy is </a:t>
            </a:r>
            <a:r>
              <a:rPr lang="en-US" sz="1000" b="1" smtClean="0">
                <a:latin typeface="Arial" pitchFamily="34" charset="0"/>
                <a:cs typeface="Arial" pitchFamily="34" charset="0"/>
              </a:rPr>
              <a:t>reinventing pharmacy</a:t>
            </a:r>
            <a:r>
              <a:rPr lang="en-US" sz="1000" smtClean="0">
                <a:latin typeface="Arial" pitchFamily="34" charset="0"/>
                <a:cs typeface="Arial" pitchFamily="34" charset="0"/>
              </a:rPr>
              <a:t> to provide caring, expert guidance, new cost-effective solutions and even more convenient access to care.</a:t>
            </a:r>
          </a:p>
          <a:p>
            <a:pPr eaLnBrk="1" hangingPunct="1">
              <a:spcBef>
                <a:spcPct val="0"/>
              </a:spcBef>
            </a:pPr>
            <a:r>
              <a:rPr lang="en-US" sz="1000" smtClean="0">
                <a:latin typeface="Arial" pitchFamily="34" charset="0"/>
                <a:cs typeface="Arial" pitchFamily="34" charset="0"/>
              </a:rPr>
              <a:t/>
            </a:r>
            <a:br>
              <a:rPr lang="en-US" sz="1000" smtClean="0">
                <a:latin typeface="Arial" pitchFamily="34" charset="0"/>
                <a:cs typeface="Arial" pitchFamily="34" charset="0"/>
              </a:rPr>
            </a:br>
            <a:r>
              <a:rPr lang="en-US" sz="1000" smtClean="0">
                <a:latin typeface="Arial" pitchFamily="34" charset="0"/>
                <a:cs typeface="Arial" pitchFamily="34" charset="0"/>
              </a:rPr>
              <a:t>And our values - innovation, collaboration, caring, integrity, and accountability - along with our purpose - are what guide us each day. </a:t>
            </a:r>
          </a:p>
          <a:p>
            <a:pPr eaLnBrk="1" hangingPunct="1">
              <a:spcBef>
                <a:spcPct val="0"/>
              </a:spcBef>
            </a:pPr>
            <a:endParaRPr lang="en-US" sz="1000" smtClean="0">
              <a:latin typeface="Arial" pitchFamily="34" charset="0"/>
              <a:cs typeface="Arial" pitchFamily="34" charset="0"/>
            </a:endParaRPr>
          </a:p>
          <a:p>
            <a:pPr eaLnBrk="1" hangingPunct="1">
              <a:spcBef>
                <a:spcPct val="0"/>
              </a:spcBef>
            </a:pPr>
            <a:r>
              <a:rPr lang="en-US" sz="1000" smtClean="0">
                <a:latin typeface="Arial" pitchFamily="34" charset="0"/>
                <a:cs typeface="Arial" pitchFamily="34" charset="0"/>
              </a:rPr>
              <a:t>CVS Health includes the company’s retail business, which continues to be called CVS/pharmacy; our pharmacy benefit management business, which is known as CVS/caremark; our walk-in medical clinics, CVS/minuteclinic; and our growing specialty pharmacy services, CVS/specialty. </a:t>
            </a:r>
          </a:p>
          <a:p>
            <a:pPr eaLnBrk="1" hangingPunct="1">
              <a:spcBef>
                <a:spcPct val="0"/>
              </a:spcBef>
            </a:pPr>
            <a:endParaRPr lang="en-US" sz="1000" smtClean="0">
              <a:latin typeface="Arial" pitchFamily="34" charset="0"/>
              <a:cs typeface="Arial" pitchFamily="34" charset="0"/>
            </a:endParaRPr>
          </a:p>
          <a:p>
            <a:pPr eaLnBrk="1" hangingPunct="1">
              <a:spcBef>
                <a:spcPct val="0"/>
              </a:spcBef>
            </a:pPr>
            <a:r>
              <a:rPr lang="en-US" sz="1000" b="1" smtClean="0">
                <a:latin typeface="Arial" pitchFamily="34" charset="0"/>
                <a:cs typeface="Arial" pitchFamily="34" charset="0"/>
              </a:rPr>
              <a:t>Today, </a:t>
            </a:r>
            <a:r>
              <a:rPr lang="en-US" sz="1000" smtClean="0">
                <a:latin typeface="Arial" pitchFamily="34" charset="0"/>
                <a:cs typeface="Arial" pitchFamily="34" charset="0"/>
              </a:rPr>
              <a:t>we are a pharmacy innovation company with 7,800 stores, serving 5 million customers each day. </a:t>
            </a:r>
            <a:br>
              <a:rPr lang="en-US" sz="1000" smtClean="0">
                <a:latin typeface="Arial" pitchFamily="34" charset="0"/>
                <a:cs typeface="Arial" pitchFamily="34" charset="0"/>
              </a:rPr>
            </a:br>
            <a:r>
              <a:rPr lang="en-US" sz="1000" smtClean="0">
                <a:latin typeface="Arial" pitchFamily="34" charset="0"/>
                <a:cs typeface="Arial" pitchFamily="34" charset="0"/>
              </a:rPr>
              <a:t/>
            </a:r>
            <a:br>
              <a:rPr lang="en-US" sz="1000" smtClean="0">
                <a:latin typeface="Arial" pitchFamily="34" charset="0"/>
                <a:cs typeface="Arial" pitchFamily="34" charset="0"/>
              </a:rPr>
            </a:br>
            <a:r>
              <a:rPr lang="en-US" sz="1000" smtClean="0">
                <a:latin typeface="Arial" pitchFamily="34" charset="0"/>
                <a:cs typeface="Arial" pitchFamily="34" charset="0"/>
              </a:rPr>
              <a:t>And, we provide prescription benefits to more than 70 million people.</a:t>
            </a:r>
            <a:br>
              <a:rPr lang="en-US" sz="1000" smtClean="0">
                <a:latin typeface="Arial" pitchFamily="34" charset="0"/>
                <a:cs typeface="Arial" pitchFamily="34" charset="0"/>
              </a:rPr>
            </a:br>
            <a:r>
              <a:rPr lang="en-US" sz="1000" smtClean="0">
                <a:latin typeface="Arial" pitchFamily="34" charset="0"/>
                <a:cs typeface="Arial" pitchFamily="34" charset="0"/>
              </a:rPr>
              <a:t/>
            </a:r>
            <a:br>
              <a:rPr lang="en-US" sz="1000" smtClean="0">
                <a:latin typeface="Arial" pitchFamily="34" charset="0"/>
                <a:cs typeface="Arial" pitchFamily="34" charset="0"/>
              </a:rPr>
            </a:br>
            <a:r>
              <a:rPr lang="en-US" sz="1000" smtClean="0">
                <a:latin typeface="Arial" pitchFamily="34" charset="0"/>
                <a:cs typeface="Arial" pitchFamily="34" charset="0"/>
              </a:rPr>
              <a:t>We deliver leading clinical programs to help people adhere to the medication regimen their doctor has prescribed, and innovative plan designs to help clients and members effectively manage drug spend.  </a:t>
            </a:r>
          </a:p>
          <a:p>
            <a:pPr eaLnBrk="1" hangingPunct="1">
              <a:spcBef>
                <a:spcPct val="0"/>
              </a:spcBef>
            </a:pPr>
            <a:r>
              <a:rPr lang="en-US" sz="1000" smtClean="0">
                <a:latin typeface="Arial" pitchFamily="34" charset="0"/>
                <a:cs typeface="Arial" pitchFamily="34" charset="0"/>
              </a:rPr>
              <a:t/>
            </a:r>
            <a:br>
              <a:rPr lang="en-US" sz="1000" smtClean="0">
                <a:latin typeface="Arial" pitchFamily="34" charset="0"/>
                <a:cs typeface="Arial" pitchFamily="34" charset="0"/>
              </a:rPr>
            </a:br>
            <a:r>
              <a:rPr lang="en-US" sz="1000" smtClean="0">
                <a:latin typeface="Arial" pitchFamily="34" charset="0"/>
                <a:cs typeface="Arial" pitchFamily="34" charset="0"/>
              </a:rPr>
              <a:t>We’re also the leader in retail medical clinics with nearly 1,000 clinics in 31 states and Washington, DC, which have served 25+ million patients since 2000. </a:t>
            </a:r>
            <a:r>
              <a:rPr lang="en-US" smtClean="0">
                <a:latin typeface="Arial" pitchFamily="34" charset="0"/>
                <a:cs typeface="Arial" pitchFamily="34" charset="0"/>
              </a:rPr>
              <a:t/>
            </a:r>
            <a:br>
              <a:rPr lang="en-US" smtClean="0">
                <a:latin typeface="Arial" pitchFamily="34" charset="0"/>
                <a:cs typeface="Arial" pitchFamily="34" charset="0"/>
              </a:rPr>
            </a:br>
            <a:endParaRPr lang="en-US" smtClean="0">
              <a:latin typeface="Arial" pitchFamily="34" charset="0"/>
              <a:cs typeface="Arial" pitchFamily="34" charset="0"/>
            </a:endParaRP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EABFB3-10B3-422C-94B8-93CEEFEED7B6}"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In large part, our purpose was at the core of our decision to quit tobacco in September 2014.  </a:t>
            </a:r>
            <a:br>
              <a:rPr lang="en-US" smtClean="0">
                <a:latin typeface="Arial" pitchFamily="34" charset="0"/>
                <a:cs typeface="Arial" pitchFamily="34" charset="0"/>
              </a:rPr>
            </a:b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There’s no question that tobacco use </a:t>
            </a:r>
            <a:r>
              <a:rPr lang="en-US" u="sng" smtClean="0">
                <a:latin typeface="Arial" pitchFamily="34" charset="0"/>
                <a:cs typeface="Arial" pitchFamily="34" charset="0"/>
              </a:rPr>
              <a:t>hurts</a:t>
            </a:r>
            <a:r>
              <a:rPr lang="en-US" smtClean="0">
                <a:latin typeface="Arial" pitchFamily="34" charset="0"/>
                <a:cs typeface="Arial" pitchFamily="34" charset="0"/>
              </a:rPr>
              <a:t> people on their path to better health. </a:t>
            </a:r>
            <a:br>
              <a:rPr lang="en-US" smtClean="0">
                <a:latin typeface="Arial" pitchFamily="34" charset="0"/>
                <a:cs typeface="Arial" pitchFamily="34" charset="0"/>
              </a:rPr>
            </a:b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And it’s a significant public health threat. </a:t>
            </a:r>
            <a:br>
              <a:rPr lang="en-US" smtClean="0">
                <a:latin typeface="Arial" pitchFamily="34" charset="0"/>
                <a:cs typeface="Arial" pitchFamily="34" charset="0"/>
              </a:rPr>
            </a:b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Consider these statistics (next slide):</a:t>
            </a:r>
          </a:p>
          <a:p>
            <a:pPr eaLnBrk="1" hangingPunct="1">
              <a:spcBef>
                <a:spcPct val="0"/>
              </a:spcBef>
              <a:buFontTx/>
              <a:buChar char="•"/>
            </a:pPr>
            <a:endParaRPr lang="en-US" smtClean="0">
              <a:latin typeface="Arial" pitchFamily="34" charset="0"/>
              <a:cs typeface="Arial" pitchFamily="34" charset="0"/>
            </a:endParaRP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DC3F62-8973-426A-BFF1-6FA3406B674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itchFamily="34" charset="0"/>
              <a:buNone/>
              <a:defRPr/>
            </a:pPr>
            <a:r>
              <a:rPr lang="en-US" b="1" dirty="0" smtClean="0">
                <a:latin typeface="Arial" pitchFamily="34" charset="0"/>
                <a:cs typeface="Arial" pitchFamily="34" charset="0"/>
              </a:rPr>
              <a:t>480,000 people die each year </a:t>
            </a:r>
            <a:r>
              <a:rPr lang="en-US" dirty="0" smtClean="0">
                <a:latin typeface="Arial" pitchFamily="34" charset="0"/>
                <a:cs typeface="Arial" pitchFamily="34" charset="0"/>
              </a:rPr>
              <a:t>from tobacco-related illness; smokers die approximately 14 years earlier than non-smokers.</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marL="171450" indent="-171450" eaLnBrk="1" fontAlgn="auto" hangingPunct="1">
              <a:spcBef>
                <a:spcPts val="0"/>
              </a:spcBef>
              <a:spcAft>
                <a:spcPts val="0"/>
              </a:spcAft>
              <a:buFont typeface="Arial"/>
              <a:buNone/>
              <a:defRPr/>
            </a:pPr>
            <a:r>
              <a:rPr lang="en-US" b="1" dirty="0" smtClean="0">
                <a:latin typeface="Arial" pitchFamily="34" charset="0"/>
                <a:cs typeface="Arial" pitchFamily="34" charset="0"/>
              </a:rPr>
              <a:t>42 million American adults and 3 million middle and high school students </a:t>
            </a:r>
            <a:r>
              <a:rPr lang="en-US" dirty="0" smtClean="0">
                <a:latin typeface="Arial" pitchFamily="34" charset="0"/>
                <a:cs typeface="Arial" pitchFamily="34" charset="0"/>
              </a:rPr>
              <a:t>continue to smoke.</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marL="171450" indent="-171450" eaLnBrk="1" fontAlgn="auto" hangingPunct="1">
              <a:spcBef>
                <a:spcPts val="0"/>
              </a:spcBef>
              <a:spcAft>
                <a:spcPts val="0"/>
              </a:spcAft>
              <a:buFont typeface="Arial"/>
              <a:buNone/>
              <a:defRPr/>
            </a:pPr>
            <a:r>
              <a:rPr lang="en-US" dirty="0" smtClean="0">
                <a:latin typeface="Arial" pitchFamily="34" charset="0"/>
                <a:cs typeface="Arial" pitchFamily="34" charset="0"/>
              </a:rPr>
              <a:t>Smoking causes </a:t>
            </a:r>
            <a:r>
              <a:rPr lang="en-US" b="1" dirty="0" smtClean="0">
                <a:latin typeface="Arial" pitchFamily="34" charset="0"/>
                <a:cs typeface="Arial" pitchFamily="34" charset="0"/>
              </a:rPr>
              <a:t>87% of lung cancer deaths and 79% of all cases of COPD</a:t>
            </a:r>
            <a:r>
              <a:rPr lang="en-US" dirty="0" smtClean="0">
                <a:latin typeface="Arial" pitchFamily="34" charset="0"/>
                <a:cs typeface="Arial" pitchFamily="34" charset="0"/>
              </a:rPr>
              <a:t> – Chronic Obstructive Pulmonary Disease.</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marL="171450" indent="-171450" eaLnBrk="1" fontAlgn="auto" hangingPunct="1">
              <a:spcBef>
                <a:spcPts val="0"/>
              </a:spcBef>
              <a:spcAft>
                <a:spcPts val="0"/>
              </a:spcAft>
              <a:buFont typeface="Arial"/>
              <a:buNone/>
              <a:defRPr/>
            </a:pPr>
            <a:r>
              <a:rPr lang="en-US" dirty="0" smtClean="0">
                <a:latin typeface="Arial" pitchFamily="34" charset="0"/>
                <a:cs typeface="Arial" pitchFamily="34" charset="0"/>
              </a:rPr>
              <a:t>The economic cost attributed to smoking and exposure to smoke is approaching </a:t>
            </a:r>
            <a:r>
              <a:rPr lang="en-US" b="1" dirty="0" smtClean="0">
                <a:latin typeface="Arial" pitchFamily="34" charset="0"/>
                <a:cs typeface="Arial" pitchFamily="34" charset="0"/>
              </a:rPr>
              <a:t>$300 billion annually</a:t>
            </a:r>
            <a:r>
              <a:rPr lang="en-US" dirty="0" smtClean="0">
                <a:latin typeface="Arial" pitchFamily="34" charset="0"/>
                <a:cs typeface="Arial" pitchFamily="34" charset="0"/>
              </a:rPr>
              <a:t>. </a:t>
            </a:r>
          </a:p>
          <a:p>
            <a:pPr marL="171450" indent="-171450" eaLnBrk="1" fontAlgn="auto" hangingPunct="1">
              <a:spcBef>
                <a:spcPts val="0"/>
              </a:spcBef>
              <a:spcAft>
                <a:spcPts val="0"/>
              </a:spcAft>
              <a:buFont typeface="Arial"/>
              <a:buChar char="•"/>
              <a:defRPr/>
            </a:pPr>
            <a:endParaRPr lang="en-US" dirty="0" smtClean="0">
              <a:latin typeface="Arial" pitchFamily="34" charset="0"/>
              <a:cs typeface="Arial" pitchFamily="34" charset="0"/>
            </a:endParaRPr>
          </a:p>
          <a:p>
            <a:pPr eaLnBrk="1" fontAlgn="auto" hangingPunct="1">
              <a:spcBef>
                <a:spcPts val="0"/>
              </a:spcBef>
              <a:spcAft>
                <a:spcPts val="0"/>
              </a:spcAft>
              <a:defRPr/>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1E0EBE-EB6F-4B06-8977-62BAD0B90073}"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As we recently marked the first anniversary of ending tobacco sales, we released new data that showed a positive impact of our decision in communities across the U.S. </a:t>
            </a:r>
            <a:br>
              <a:rPr lang="en-US" smtClean="0">
                <a:latin typeface="Arial" pitchFamily="34" charset="0"/>
                <a:cs typeface="Arial" pitchFamily="34" charset="0"/>
              </a:rPr>
            </a:b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In fact, in states where CVS/pharmacy had a 15 percent or greater share of the retail pharmacy market, we saw an additional </a:t>
            </a:r>
            <a:r>
              <a:rPr lang="en-US" b="1" smtClean="0">
                <a:latin typeface="Arial" pitchFamily="34" charset="0"/>
                <a:cs typeface="Arial" pitchFamily="34" charset="0"/>
              </a:rPr>
              <a:t>one percent </a:t>
            </a:r>
            <a:r>
              <a:rPr lang="en-US" smtClean="0">
                <a:latin typeface="Arial" pitchFamily="34" charset="0"/>
                <a:cs typeface="Arial" pitchFamily="34" charset="0"/>
              </a:rPr>
              <a:t>reduction in cigarette pack sales across retailers following our decision to stop selling tobacco products, compared to states with no CVS/pharmacy stores. This equates to </a:t>
            </a:r>
            <a:r>
              <a:rPr lang="en-US" b="1" smtClean="0">
                <a:latin typeface="Arial" pitchFamily="34" charset="0"/>
                <a:cs typeface="Arial" pitchFamily="34" charset="0"/>
              </a:rPr>
              <a:t>95 million fewer packs of cigarettes sold </a:t>
            </a:r>
            <a:r>
              <a:rPr lang="en-US" smtClean="0">
                <a:latin typeface="Arial" pitchFamily="34" charset="0"/>
                <a:cs typeface="Arial" pitchFamily="34" charset="0"/>
              </a:rPr>
              <a:t>or </a:t>
            </a:r>
            <a:r>
              <a:rPr lang="en-US" b="1" smtClean="0">
                <a:latin typeface="Arial" pitchFamily="34" charset="0"/>
                <a:cs typeface="Arial" pitchFamily="34" charset="0"/>
              </a:rPr>
              <a:t>5 fewer packs per smoker.</a:t>
            </a:r>
            <a:br>
              <a:rPr lang="en-US" b="1" smtClean="0">
                <a:latin typeface="Arial" pitchFamily="34" charset="0"/>
                <a:cs typeface="Arial" pitchFamily="34" charset="0"/>
              </a:rPr>
            </a:br>
            <a:endParaRPr lang="en-US" b="1"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In addition, in those same states, we saw a four percent increase in nicotine patch purchases indicating a positive effect on quit attempts by smokers. </a:t>
            </a:r>
            <a:br>
              <a:rPr lang="en-US" smtClean="0">
                <a:latin typeface="Arial" pitchFamily="34" charset="0"/>
                <a:cs typeface="Arial" pitchFamily="34" charset="0"/>
              </a:rPr>
            </a:br>
            <a:endParaRPr lang="en-US" smtClean="0">
              <a:latin typeface="Arial" pitchFamily="34" charset="0"/>
              <a:cs typeface="Arial" pitchFamily="34" charset="0"/>
            </a:endParaRP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71D441-F0F4-422C-B32B-1114CCEDFA77}"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You all know we quit smoking, but we aren’t stopping there.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We serve millions of people every day by playing an active, supportive role in each person’s unique health experience.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For them and us, health </a:t>
            </a:r>
            <a:r>
              <a:rPr lang="en-US" u="sng" smtClean="0">
                <a:latin typeface="Arial" pitchFamily="34" charset="0"/>
                <a:cs typeface="Arial" pitchFamily="34" charset="0"/>
              </a:rPr>
              <a:t>is</a:t>
            </a:r>
            <a:r>
              <a:rPr lang="en-US" smtClean="0">
                <a:latin typeface="Arial" pitchFamily="34" charset="0"/>
                <a:cs typeface="Arial" pitchFamily="34" charset="0"/>
              </a:rPr>
              <a:t> everything. </a:t>
            </a:r>
            <a:br>
              <a:rPr lang="en-US" smtClean="0">
                <a:latin typeface="Arial" pitchFamily="34" charset="0"/>
                <a:cs typeface="Arial" pitchFamily="34" charset="0"/>
              </a:rPr>
            </a:b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We are a purpose-driven company, and we’re committed to our customers, colleagues and the communities in which they live and work. As such:</a:t>
            </a:r>
          </a:p>
          <a:p>
            <a:pPr eaLnBrk="1" hangingPunct="1">
              <a:spcBef>
                <a:spcPct val="0"/>
              </a:spcBef>
            </a:pPr>
            <a:r>
              <a:rPr lang="en-US" smtClean="0">
                <a:latin typeface="Arial" pitchFamily="34" charset="0"/>
                <a:cs typeface="Arial" pitchFamily="34" charset="0"/>
              </a:rPr>
              <a:t> </a:t>
            </a:r>
          </a:p>
          <a:p>
            <a:pPr eaLnBrk="1" hangingPunct="1">
              <a:spcBef>
                <a:spcPct val="0"/>
              </a:spcBef>
              <a:buFontTx/>
              <a:buChar char="•"/>
            </a:pPr>
            <a:r>
              <a:rPr lang="en-US" smtClean="0">
                <a:latin typeface="Arial" pitchFamily="34" charset="0"/>
                <a:cs typeface="Arial" pitchFamily="34" charset="0"/>
              </a:rPr>
              <a:t> We’ve expanded our corporate social responsibility efforts to support health and wellness initiatives;</a:t>
            </a:r>
          </a:p>
          <a:p>
            <a:pPr eaLnBrk="1" hangingPunct="1">
              <a:spcBef>
                <a:spcPct val="0"/>
              </a:spcBef>
              <a:buFontTx/>
              <a:buChar char="•"/>
            </a:pPr>
            <a:r>
              <a:rPr lang="en-US" smtClean="0">
                <a:latin typeface="Arial" pitchFamily="34" charset="0"/>
                <a:cs typeface="Arial" pitchFamily="34" charset="0"/>
              </a:rPr>
              <a:t> We’re rebuilding and reopening our stores in Baltimore so we can continue to serve that community devastated by the riots earlier this year</a:t>
            </a:r>
          </a:p>
          <a:p>
            <a:pPr eaLnBrk="1" hangingPunct="1">
              <a:spcBef>
                <a:spcPct val="0"/>
              </a:spcBef>
              <a:buFontTx/>
              <a:buChar char="•"/>
            </a:pPr>
            <a:r>
              <a:rPr lang="en-US" smtClean="0">
                <a:latin typeface="Arial" pitchFamily="34" charset="0"/>
                <a:cs typeface="Arial" pitchFamily="34" charset="0"/>
              </a:rPr>
              <a:t> We’re offering healthier products in our stores and innovating pharmacy care to help people lead healthier lives; and</a:t>
            </a:r>
          </a:p>
          <a:p>
            <a:pPr eaLnBrk="1" hangingPunct="1">
              <a:spcBef>
                <a:spcPct val="0"/>
              </a:spcBef>
              <a:buFontTx/>
              <a:buChar char="•"/>
            </a:pPr>
            <a:r>
              <a:rPr lang="en-US" smtClean="0">
                <a:latin typeface="Arial" pitchFamily="34" charset="0"/>
                <a:cs typeface="Arial" pitchFamily="34" charset="0"/>
              </a:rPr>
              <a:t>We’re building a strong, next generation workforce by supporting apprenticeships and our more than 200,000 employees.</a:t>
            </a:r>
          </a:p>
          <a:p>
            <a:pPr eaLnBrk="1" hangingPunct="1">
              <a:spcBef>
                <a:spcPct val="0"/>
              </a:spcBef>
            </a:pPr>
            <a:endParaRPr lang="en-US"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535F08-0FC7-4AFE-8201-4DE6517BBAE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US" sz="1100" smtClean="0">
                <a:latin typeface="Arial" pitchFamily="34" charset="0"/>
                <a:cs typeface="Arial" pitchFamily="34" charset="0"/>
              </a:rPr>
              <a:t>In addition to our own smoking cessation program and efforts to reduce access to tobacco products, we are committed to helping people lead tobacco-free lives through our philanthropic support of nonprofit organizations aligned with our purpose.</a:t>
            </a:r>
          </a:p>
          <a:p>
            <a:pPr marL="0" lvl="1" eaLnBrk="1" hangingPunct="1">
              <a:spcBef>
                <a:spcPct val="0"/>
              </a:spcBef>
            </a:pPr>
            <a:endParaRPr lang="en-US" sz="1100" smtClean="0">
              <a:latin typeface="Arial" pitchFamily="34" charset="0"/>
              <a:cs typeface="Arial" pitchFamily="34" charset="0"/>
            </a:endParaRPr>
          </a:p>
          <a:p>
            <a:pPr marL="0" lvl="1" eaLnBrk="1" hangingPunct="1">
              <a:spcBef>
                <a:spcPct val="0"/>
              </a:spcBef>
            </a:pPr>
            <a:r>
              <a:rPr lang="en-US" sz="1100" smtClean="0">
                <a:latin typeface="Arial" pitchFamily="34" charset="0"/>
                <a:cs typeface="Arial" pitchFamily="34" charset="0"/>
              </a:rPr>
              <a:t>Following the announcement of our tobacco-exit, we aligned our support with our commitment to help people lead tobacco-free lives. We are proud to be the national presenting sponsor of the American Lung Association’s LUNG FORCE campaign aimed at making lung cancer in women a public health priority, driving policy change and increasing research funding.  We’ve donated more than $7 million to support this cause since it launched in 2014.</a:t>
            </a:r>
          </a:p>
          <a:p>
            <a:pPr eaLnBrk="1" hangingPunct="1">
              <a:spcBef>
                <a:spcPct val="0"/>
              </a:spcBef>
            </a:pPr>
            <a:endParaRPr lang="en-US" sz="1100" smtClean="0">
              <a:latin typeface="Arial" pitchFamily="34" charset="0"/>
              <a:cs typeface="Arial" pitchFamily="34" charset="0"/>
            </a:endParaRPr>
          </a:p>
          <a:p>
            <a:pPr eaLnBrk="1" hangingPunct="1">
              <a:spcBef>
                <a:spcPct val="0"/>
              </a:spcBef>
            </a:pPr>
            <a:r>
              <a:rPr lang="en-US" sz="1100" smtClean="0">
                <a:latin typeface="Arial" pitchFamily="34" charset="0"/>
                <a:cs typeface="Arial" pitchFamily="34" charset="0"/>
              </a:rPr>
              <a:t>We have also made a $5 million five-year commitment to the Campaign for Tobacco Free Kids to launch its new "Making the Next Generation Tobacco-Free" grant program. Through the program, the CVS Health Foundation will partner with Tobacco-Free Kids to provide grants to organizations committed to implementing public health strategies to reduce youth tobacco use and exposure to secondhand smoke.</a:t>
            </a:r>
          </a:p>
          <a:p>
            <a:pPr eaLnBrk="1" hangingPunct="1">
              <a:spcBef>
                <a:spcPct val="0"/>
              </a:spcBef>
            </a:pPr>
            <a:endParaRPr lang="en-US" sz="1100" smtClean="0">
              <a:latin typeface="Arial" pitchFamily="34" charset="0"/>
              <a:cs typeface="Arial" pitchFamily="34" charset="0"/>
            </a:endParaRPr>
          </a:p>
          <a:p>
            <a:pPr marL="0" lvl="1" eaLnBrk="1" hangingPunct="1">
              <a:spcBef>
                <a:spcPct val="0"/>
              </a:spcBef>
            </a:pPr>
            <a:r>
              <a:rPr lang="en-US" sz="1100" smtClean="0">
                <a:latin typeface="Arial" pitchFamily="34" charset="0"/>
                <a:cs typeface="Arial" pitchFamily="34" charset="0"/>
              </a:rPr>
              <a:t>Most recently, we’ve launched a joint initiative with Scholastic called “Get Smart About Tobacco!” as part of our ongoing commitment to making the next generation tobacco-free. This school-based tobacco prevention curriculum is aimed at preventing youth smoking while teaching children about the many health consequences of tobacco use. </a:t>
            </a:r>
          </a:p>
          <a:p>
            <a:pPr marL="0" lvl="1" eaLnBrk="1" hangingPunct="1">
              <a:spcBef>
                <a:spcPct val="0"/>
              </a:spcBef>
            </a:pPr>
            <a:endParaRPr lang="en-US" sz="1100" smtClean="0">
              <a:latin typeface="Arial" pitchFamily="34" charset="0"/>
              <a:cs typeface="Arial" pitchFamily="34" charset="0"/>
            </a:endParaRPr>
          </a:p>
          <a:p>
            <a:pPr marL="0" lvl="1" eaLnBrk="1" hangingPunct="1">
              <a:spcBef>
                <a:spcPct val="0"/>
              </a:spcBef>
            </a:pPr>
            <a:r>
              <a:rPr lang="en-US" sz="1100" smtClean="0">
                <a:latin typeface="Arial" pitchFamily="34" charset="0"/>
                <a:cs typeface="Arial" pitchFamily="34" charset="0"/>
              </a:rPr>
              <a:t>“Get Smart About Tobacco!” will reach nearly 3 million children in grades 3 to 5 when it begins this fall. A second component for grades 6 and 7 will be introduced in select pilot markets in early 2016. </a:t>
            </a:r>
          </a:p>
          <a:p>
            <a:pPr marL="0" lvl="1" eaLnBrk="1" hangingPunct="1">
              <a:spcBef>
                <a:spcPct val="0"/>
              </a:spcBef>
            </a:pPr>
            <a:endParaRPr lang="en-US" sz="1100" smtClean="0">
              <a:latin typeface="Arial" pitchFamily="34" charset="0"/>
              <a:cs typeface="Arial" pitchFamily="34" charset="0"/>
            </a:endParaRPr>
          </a:p>
          <a:p>
            <a:pPr eaLnBrk="1" hangingPunct="1">
              <a:spcBef>
                <a:spcPct val="0"/>
              </a:spcBef>
            </a:pPr>
            <a:endParaRPr lang="en-US" sz="1100" smtClean="0">
              <a:latin typeface="Arial" pitchFamily="34" charset="0"/>
              <a:cs typeface="Arial" pitchFamily="34" charset="0"/>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1D9668-CCCF-45BE-B6BF-501B1CE2BD82}"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Our purpose as a company is helping people on their path to better health. During the protests in Baltimore earlier this year, two of our stores sustained heavy fire damage.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We knew there was no better way of fulfilling our company’s purpose than to reopen our doors and get back to serving the community. </a:t>
            </a:r>
            <a:r>
              <a:rPr lang="en-US" b="1" smtClean="0">
                <a:latin typeface="Arial" pitchFamily="34" charset="0"/>
                <a:cs typeface="Arial" pitchFamily="34" charset="0"/>
              </a:rPr>
              <a:t>It’s simply the right thing to do.</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CVS/pharmacy has been serving customers in Baltimore since the mid-1990s where it now has nearly 30 stores and more than 500 employees.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When these stores reopen later this year, we will be providing our customers and patients an enhanced selection of groceries and healthy food options along with the quality pharmacy care they have come to depend upon from CVS/pharmacy. We’re looking forward to welcoming customers back and to be apart of the neighborhood again.</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As a further sign of our commitment to helping the community recover and thrive, CVS Health Foundation made a $100,000 donation to the United Way of Central Maryland “Maryland Unites Fund” and the Baltimore Community Foundation “Fund for Rebuilding Baltimore.”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These funds will help provide immediate and longer-term support to people in hard-hit areas and give those communities much-needed resources.</a:t>
            </a:r>
          </a:p>
          <a:p>
            <a:pPr eaLnBrk="1" hangingPunct="1">
              <a:spcBef>
                <a:spcPct val="0"/>
              </a:spcBef>
            </a:pPr>
            <a:endParaRPr lang="en-US" smtClean="0">
              <a:latin typeface="Arial" pitchFamily="34" charset="0"/>
              <a:cs typeface="Arial" pitchFamily="34" charset="0"/>
            </a:endParaRPr>
          </a:p>
          <a:p>
            <a:pPr eaLnBrk="1" hangingPunct="1">
              <a:spcBef>
                <a:spcPct val="0"/>
              </a:spcBef>
            </a:pPr>
            <a:endParaRPr lang="en-US" smtClean="0">
              <a:latin typeface="Arial" pitchFamily="34" charset="0"/>
              <a:cs typeface="Arial" pitchFamily="34" charset="0"/>
            </a:endParaRPr>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EB5F3D-323C-4042-86ED-A6204EE171F2}"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cs typeface="Arial" pitchFamily="34" charset="0"/>
              </a:rPr>
              <a:t>Our approach to corporate social responsibility ties directly to our business purpose of helping people on their path to better health. One of the key pillars of our CSR strategy is called “Health in Action,” which prioritizes accessible and affordable health care, support for patients with chronic diseases and patient and customer well-being and safety.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Earlier in 2015, the CVS Health Foundation announced 55 new grant recipients as part of its multi-year, $5 million commitment to increase access to health care in communities nationwide. The grants were awarded through the CVS Health Foundation's partnerships with:</a:t>
            </a:r>
          </a:p>
          <a:p>
            <a:pPr eaLnBrk="1" hangingPunct="1">
              <a:spcBef>
                <a:spcPct val="0"/>
              </a:spcBef>
              <a:buFontTx/>
              <a:buChar char="•"/>
            </a:pPr>
            <a:r>
              <a:rPr lang="en-US" smtClean="0">
                <a:latin typeface="Arial" pitchFamily="34" charset="0"/>
                <a:cs typeface="Arial" pitchFamily="34" charset="0"/>
              </a:rPr>
              <a:t> The National Association of Free &amp; Charitable clinics,</a:t>
            </a:r>
          </a:p>
          <a:p>
            <a:pPr eaLnBrk="1" hangingPunct="1">
              <a:spcBef>
                <a:spcPct val="0"/>
              </a:spcBef>
              <a:buFontTx/>
              <a:buChar char="•"/>
            </a:pPr>
            <a:r>
              <a:rPr lang="en-US" smtClean="0">
                <a:latin typeface="Arial" pitchFamily="34" charset="0"/>
                <a:cs typeface="Arial" pitchFamily="34" charset="0"/>
              </a:rPr>
              <a:t> The School-Based Health Alliance, and</a:t>
            </a:r>
          </a:p>
          <a:p>
            <a:pPr eaLnBrk="1" hangingPunct="1">
              <a:spcBef>
                <a:spcPct val="0"/>
              </a:spcBef>
              <a:buFontTx/>
              <a:buChar char="•"/>
            </a:pPr>
            <a:r>
              <a:rPr lang="en-US" smtClean="0">
                <a:latin typeface="Arial" pitchFamily="34" charset="0"/>
                <a:cs typeface="Arial" pitchFamily="34" charset="0"/>
              </a:rPr>
              <a:t> The National Association of Community Health Centers.</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Through our partnership with leading community health organizations, we've been able to make meaningful progress toward improving care coordination, better managing chronic conditions and increasing access to care. </a:t>
            </a:r>
          </a:p>
          <a:p>
            <a:pPr eaLnBrk="1" hangingPunct="1">
              <a:spcBef>
                <a:spcPct val="0"/>
              </a:spcBef>
            </a:pPr>
            <a:endParaRPr lang="en-US" smtClean="0">
              <a:latin typeface="Arial" pitchFamily="34" charset="0"/>
              <a:cs typeface="Arial" pitchFamily="34" charset="0"/>
            </a:endParaRPr>
          </a:p>
          <a:p>
            <a:pPr eaLnBrk="1" hangingPunct="1">
              <a:spcBef>
                <a:spcPct val="0"/>
              </a:spcBef>
            </a:pPr>
            <a:r>
              <a:rPr lang="en-US" smtClean="0">
                <a:latin typeface="Arial" pitchFamily="34" charset="0"/>
                <a:cs typeface="Arial" pitchFamily="34" charset="0"/>
              </a:rPr>
              <a:t>Working with grantees to better coordinate care can reduce health care costs and improve outcomes for patients. In just one example, the MetroWest Free Medical Program in Massachusetts provided more intensive and coordinated health education to nearly 460 patients as well as follow-up care for 163 patients, which helped 92 percent of those follow-up patients improve their medication adherence. </a:t>
            </a:r>
          </a:p>
          <a:p>
            <a:pPr eaLnBrk="1" hangingPunct="1">
              <a:spcBef>
                <a:spcPct val="0"/>
              </a:spcBef>
            </a:pPr>
            <a:endParaRPr lang="en-US" smtClean="0">
              <a:latin typeface="Arial" pitchFamily="34" charset="0"/>
              <a:cs typeface="Arial" pitchFamily="34" charset="0"/>
            </a:endParaRPr>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B04F8-2B91-4E93-863D-17CE5158E38A}"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2"/>
          <p:cNvPicPr>
            <a:picLocks noChangeAspect="1"/>
          </p:cNvPicPr>
          <p:nvPr userDrawn="1"/>
        </p:nvPicPr>
        <p:blipFill>
          <a:blip r:embed="rId2"/>
          <a:srcRect r="4732" b="27274"/>
          <a:stretch>
            <a:fillRect/>
          </a:stretch>
        </p:blipFill>
        <p:spPr bwMode="auto">
          <a:xfrm>
            <a:off x="0" y="0"/>
            <a:ext cx="9144000" cy="5143500"/>
          </a:xfrm>
          <a:prstGeom prst="rect">
            <a:avLst/>
          </a:prstGeom>
          <a:noFill/>
          <a:ln w="9525">
            <a:noFill/>
            <a:miter lim="800000"/>
            <a:headEnd/>
            <a:tailEnd/>
          </a:ln>
        </p:spPr>
      </p:pic>
      <p:grpSp>
        <p:nvGrpSpPr>
          <p:cNvPr id="5" name="Group 23"/>
          <p:cNvGrpSpPr>
            <a:grpSpLocks/>
          </p:cNvGrpSpPr>
          <p:nvPr userDrawn="1"/>
        </p:nvGrpSpPr>
        <p:grpSpPr bwMode="auto">
          <a:xfrm>
            <a:off x="455613" y="454025"/>
            <a:ext cx="2743200" cy="349250"/>
            <a:chOff x="455613" y="454443"/>
            <a:chExt cx="2743200" cy="348987"/>
          </a:xfrm>
        </p:grpSpPr>
        <p:sp>
          <p:nvSpPr>
            <p:cNvPr id="6" name="Freeform 5"/>
            <p:cNvSpPr>
              <a:spLocks/>
            </p:cNvSpPr>
            <p:nvPr/>
          </p:nvSpPr>
          <p:spPr bwMode="gray">
            <a:xfrm>
              <a:off x="1838325" y="465548"/>
              <a:ext cx="306388" cy="331537"/>
            </a:xfrm>
            <a:custGeom>
              <a:avLst/>
              <a:gdLst>
                <a:gd name="T0" fmla="*/ 142 w 604"/>
                <a:gd name="T1" fmla="*/ 272 h 652"/>
                <a:gd name="T2" fmla="*/ 142 w 604"/>
                <a:gd name="T3" fmla="*/ 57 h 652"/>
                <a:gd name="T4" fmla="*/ 206 w 604"/>
                <a:gd name="T5" fmla="*/ 57 h 652"/>
                <a:gd name="T6" fmla="*/ 206 w 604"/>
                <a:gd name="T7" fmla="*/ 0 h 652"/>
                <a:gd name="T8" fmla="*/ 0 w 604"/>
                <a:gd name="T9" fmla="*/ 0 h 652"/>
                <a:gd name="T10" fmla="*/ 0 w 604"/>
                <a:gd name="T11" fmla="*/ 57 h 652"/>
                <a:gd name="T12" fmla="*/ 64 w 604"/>
                <a:gd name="T13" fmla="*/ 57 h 652"/>
                <a:gd name="T14" fmla="*/ 64 w 604"/>
                <a:gd name="T15" fmla="*/ 587 h 652"/>
                <a:gd name="T16" fmla="*/ 0 w 604"/>
                <a:gd name="T17" fmla="*/ 587 h 652"/>
                <a:gd name="T18" fmla="*/ 0 w 604"/>
                <a:gd name="T19" fmla="*/ 652 h 652"/>
                <a:gd name="T20" fmla="*/ 206 w 604"/>
                <a:gd name="T21" fmla="*/ 652 h 652"/>
                <a:gd name="T22" fmla="*/ 206 w 604"/>
                <a:gd name="T23" fmla="*/ 587 h 652"/>
                <a:gd name="T24" fmla="*/ 142 w 604"/>
                <a:gd name="T25" fmla="*/ 587 h 652"/>
                <a:gd name="T26" fmla="*/ 142 w 604"/>
                <a:gd name="T27" fmla="*/ 329 h 652"/>
                <a:gd name="T28" fmla="*/ 462 w 604"/>
                <a:gd name="T29" fmla="*/ 329 h 652"/>
                <a:gd name="T30" fmla="*/ 462 w 604"/>
                <a:gd name="T31" fmla="*/ 587 h 652"/>
                <a:gd name="T32" fmla="*/ 398 w 604"/>
                <a:gd name="T33" fmla="*/ 587 h 652"/>
                <a:gd name="T34" fmla="*/ 398 w 604"/>
                <a:gd name="T35" fmla="*/ 652 h 652"/>
                <a:gd name="T36" fmla="*/ 604 w 604"/>
                <a:gd name="T37" fmla="*/ 652 h 652"/>
                <a:gd name="T38" fmla="*/ 604 w 604"/>
                <a:gd name="T39" fmla="*/ 587 h 652"/>
                <a:gd name="T40" fmla="*/ 540 w 604"/>
                <a:gd name="T41" fmla="*/ 587 h 652"/>
                <a:gd name="T42" fmla="*/ 540 w 604"/>
                <a:gd name="T43" fmla="*/ 57 h 652"/>
                <a:gd name="T44" fmla="*/ 604 w 604"/>
                <a:gd name="T45" fmla="*/ 57 h 652"/>
                <a:gd name="T46" fmla="*/ 604 w 604"/>
                <a:gd name="T47" fmla="*/ 0 h 652"/>
                <a:gd name="T48" fmla="*/ 398 w 604"/>
                <a:gd name="T49" fmla="*/ 0 h 652"/>
                <a:gd name="T50" fmla="*/ 398 w 604"/>
                <a:gd name="T51" fmla="*/ 57 h 652"/>
                <a:gd name="T52" fmla="*/ 462 w 604"/>
                <a:gd name="T53" fmla="*/ 57 h 652"/>
                <a:gd name="T54" fmla="*/ 462 w 604"/>
                <a:gd name="T55" fmla="*/ 272 h 652"/>
                <a:gd name="T56" fmla="*/ 142 w 604"/>
                <a:gd name="T57" fmla="*/ 2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652">
                  <a:moveTo>
                    <a:pt x="142" y="272"/>
                  </a:moveTo>
                  <a:lnTo>
                    <a:pt x="142" y="57"/>
                  </a:lnTo>
                  <a:lnTo>
                    <a:pt x="206" y="57"/>
                  </a:lnTo>
                  <a:lnTo>
                    <a:pt x="206" y="0"/>
                  </a:lnTo>
                  <a:lnTo>
                    <a:pt x="0" y="0"/>
                  </a:lnTo>
                  <a:lnTo>
                    <a:pt x="0" y="57"/>
                  </a:lnTo>
                  <a:lnTo>
                    <a:pt x="64" y="57"/>
                  </a:lnTo>
                  <a:lnTo>
                    <a:pt x="64" y="587"/>
                  </a:lnTo>
                  <a:lnTo>
                    <a:pt x="0" y="587"/>
                  </a:lnTo>
                  <a:lnTo>
                    <a:pt x="0" y="652"/>
                  </a:lnTo>
                  <a:lnTo>
                    <a:pt x="206" y="652"/>
                  </a:lnTo>
                  <a:lnTo>
                    <a:pt x="206" y="587"/>
                  </a:lnTo>
                  <a:lnTo>
                    <a:pt x="142" y="587"/>
                  </a:lnTo>
                  <a:lnTo>
                    <a:pt x="142" y="329"/>
                  </a:lnTo>
                  <a:lnTo>
                    <a:pt x="462" y="329"/>
                  </a:lnTo>
                  <a:lnTo>
                    <a:pt x="462" y="587"/>
                  </a:lnTo>
                  <a:lnTo>
                    <a:pt x="398" y="587"/>
                  </a:lnTo>
                  <a:lnTo>
                    <a:pt x="398" y="652"/>
                  </a:lnTo>
                  <a:lnTo>
                    <a:pt x="604" y="652"/>
                  </a:lnTo>
                  <a:lnTo>
                    <a:pt x="604" y="587"/>
                  </a:lnTo>
                  <a:lnTo>
                    <a:pt x="540" y="587"/>
                  </a:lnTo>
                  <a:lnTo>
                    <a:pt x="540" y="57"/>
                  </a:lnTo>
                  <a:lnTo>
                    <a:pt x="604" y="57"/>
                  </a:lnTo>
                  <a:lnTo>
                    <a:pt x="604" y="0"/>
                  </a:lnTo>
                  <a:lnTo>
                    <a:pt x="398" y="0"/>
                  </a:lnTo>
                  <a:lnTo>
                    <a:pt x="398" y="57"/>
                  </a:lnTo>
                  <a:lnTo>
                    <a:pt x="462" y="57"/>
                  </a:lnTo>
                  <a:lnTo>
                    <a:pt x="462" y="272"/>
                  </a:lnTo>
                  <a:lnTo>
                    <a:pt x="142" y="27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gray">
            <a:xfrm>
              <a:off x="2935288" y="465548"/>
              <a:ext cx="263525" cy="331537"/>
            </a:xfrm>
            <a:custGeom>
              <a:avLst/>
              <a:gdLst>
                <a:gd name="T0" fmla="*/ 27 w 73"/>
                <a:gd name="T1" fmla="*/ 82 h 91"/>
                <a:gd name="T2" fmla="*/ 19 w 73"/>
                <a:gd name="T3" fmla="*/ 82 h 91"/>
                <a:gd name="T4" fmla="*/ 19 w 73"/>
                <a:gd name="T5" fmla="*/ 54 h 91"/>
                <a:gd name="T6" fmla="*/ 37 w 73"/>
                <a:gd name="T7" fmla="*/ 35 h 91"/>
                <a:gd name="T8" fmla="*/ 55 w 73"/>
                <a:gd name="T9" fmla="*/ 54 h 91"/>
                <a:gd name="T10" fmla="*/ 55 w 73"/>
                <a:gd name="T11" fmla="*/ 82 h 91"/>
                <a:gd name="T12" fmla="*/ 46 w 73"/>
                <a:gd name="T13" fmla="*/ 82 h 91"/>
                <a:gd name="T14" fmla="*/ 46 w 73"/>
                <a:gd name="T15" fmla="*/ 91 h 91"/>
                <a:gd name="T16" fmla="*/ 73 w 73"/>
                <a:gd name="T17" fmla="*/ 91 h 91"/>
                <a:gd name="T18" fmla="*/ 73 w 73"/>
                <a:gd name="T19" fmla="*/ 82 h 91"/>
                <a:gd name="T20" fmla="*/ 65 w 73"/>
                <a:gd name="T21" fmla="*/ 82 h 91"/>
                <a:gd name="T22" fmla="*/ 65 w 73"/>
                <a:gd name="T23" fmla="*/ 54 h 91"/>
                <a:gd name="T24" fmla="*/ 38 w 73"/>
                <a:gd name="T25" fmla="*/ 26 h 91"/>
                <a:gd name="T26" fmla="*/ 19 w 73"/>
                <a:gd name="T27" fmla="*/ 35 h 91"/>
                <a:gd name="T28" fmla="*/ 19 w 73"/>
                <a:gd name="T29" fmla="*/ 0 h 91"/>
                <a:gd name="T30" fmla="*/ 0 w 73"/>
                <a:gd name="T31" fmla="*/ 0 h 91"/>
                <a:gd name="T32" fmla="*/ 0 w 73"/>
                <a:gd name="T33" fmla="*/ 8 h 91"/>
                <a:gd name="T34" fmla="*/ 9 w 73"/>
                <a:gd name="T35" fmla="*/ 8 h 91"/>
                <a:gd name="T36" fmla="*/ 9 w 73"/>
                <a:gd name="T37" fmla="*/ 82 h 91"/>
                <a:gd name="T38" fmla="*/ 0 w 73"/>
                <a:gd name="T39" fmla="*/ 82 h 91"/>
                <a:gd name="T40" fmla="*/ 0 w 73"/>
                <a:gd name="T41" fmla="*/ 91 h 91"/>
                <a:gd name="T42" fmla="*/ 27 w 73"/>
                <a:gd name="T43" fmla="*/ 91 h 91"/>
                <a:gd name="T44" fmla="*/ 27 w 73"/>
                <a:gd name="T45"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1">
                  <a:moveTo>
                    <a:pt x="27" y="82"/>
                  </a:moveTo>
                  <a:cubicBezTo>
                    <a:pt x="19" y="82"/>
                    <a:pt x="19" y="82"/>
                    <a:pt x="19" y="82"/>
                  </a:cubicBezTo>
                  <a:cubicBezTo>
                    <a:pt x="19" y="54"/>
                    <a:pt x="19" y="54"/>
                    <a:pt x="19" y="54"/>
                  </a:cubicBezTo>
                  <a:cubicBezTo>
                    <a:pt x="19" y="41"/>
                    <a:pt x="25" y="35"/>
                    <a:pt x="37" y="35"/>
                  </a:cubicBezTo>
                  <a:cubicBezTo>
                    <a:pt x="48" y="35"/>
                    <a:pt x="55" y="41"/>
                    <a:pt x="55" y="54"/>
                  </a:cubicBezTo>
                  <a:cubicBezTo>
                    <a:pt x="55" y="82"/>
                    <a:pt x="55" y="82"/>
                    <a:pt x="55" y="82"/>
                  </a:cubicBezTo>
                  <a:cubicBezTo>
                    <a:pt x="46" y="82"/>
                    <a:pt x="46" y="82"/>
                    <a:pt x="46" y="82"/>
                  </a:cubicBezTo>
                  <a:cubicBezTo>
                    <a:pt x="46" y="91"/>
                    <a:pt x="46" y="91"/>
                    <a:pt x="46" y="91"/>
                  </a:cubicBezTo>
                  <a:cubicBezTo>
                    <a:pt x="73" y="91"/>
                    <a:pt x="73" y="91"/>
                    <a:pt x="73" y="91"/>
                  </a:cubicBezTo>
                  <a:cubicBezTo>
                    <a:pt x="73" y="82"/>
                    <a:pt x="73" y="82"/>
                    <a:pt x="73" y="82"/>
                  </a:cubicBezTo>
                  <a:cubicBezTo>
                    <a:pt x="65" y="82"/>
                    <a:pt x="65" y="82"/>
                    <a:pt x="65" y="82"/>
                  </a:cubicBezTo>
                  <a:cubicBezTo>
                    <a:pt x="65" y="54"/>
                    <a:pt x="65" y="54"/>
                    <a:pt x="65" y="54"/>
                  </a:cubicBezTo>
                  <a:cubicBezTo>
                    <a:pt x="65" y="39"/>
                    <a:pt x="55" y="26"/>
                    <a:pt x="38" y="26"/>
                  </a:cubicBezTo>
                  <a:cubicBezTo>
                    <a:pt x="30" y="26"/>
                    <a:pt x="23" y="29"/>
                    <a:pt x="19" y="35"/>
                  </a:cubicBezTo>
                  <a:cubicBezTo>
                    <a:pt x="19" y="0"/>
                    <a:pt x="19" y="0"/>
                    <a:pt x="19" y="0"/>
                  </a:cubicBezTo>
                  <a:cubicBezTo>
                    <a:pt x="0" y="0"/>
                    <a:pt x="0" y="0"/>
                    <a:pt x="0" y="0"/>
                  </a:cubicBezTo>
                  <a:cubicBezTo>
                    <a:pt x="0" y="8"/>
                    <a:pt x="0" y="8"/>
                    <a:pt x="0" y="8"/>
                  </a:cubicBezTo>
                  <a:cubicBezTo>
                    <a:pt x="9" y="8"/>
                    <a:pt x="9" y="8"/>
                    <a:pt x="9" y="8"/>
                  </a:cubicBezTo>
                  <a:cubicBezTo>
                    <a:pt x="9" y="82"/>
                    <a:pt x="9" y="82"/>
                    <a:pt x="9" y="82"/>
                  </a:cubicBezTo>
                  <a:cubicBezTo>
                    <a:pt x="0" y="82"/>
                    <a:pt x="0" y="82"/>
                    <a:pt x="0" y="82"/>
                  </a:cubicBezTo>
                  <a:cubicBezTo>
                    <a:pt x="0" y="91"/>
                    <a:pt x="0" y="91"/>
                    <a:pt x="0" y="91"/>
                  </a:cubicBezTo>
                  <a:cubicBezTo>
                    <a:pt x="27" y="91"/>
                    <a:pt x="27" y="91"/>
                    <a:pt x="27" y="91"/>
                  </a:cubicBezTo>
                  <a:lnTo>
                    <a:pt x="27" y="8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7"/>
            <p:cNvSpPr>
              <a:spLocks noEditPoints="1"/>
            </p:cNvSpPr>
            <p:nvPr/>
          </p:nvSpPr>
          <p:spPr bwMode="gray">
            <a:xfrm>
              <a:off x="2417763" y="560726"/>
              <a:ext cx="261937" cy="239531"/>
            </a:xfrm>
            <a:custGeom>
              <a:avLst/>
              <a:gdLst>
                <a:gd name="T0" fmla="*/ 73 w 73"/>
                <a:gd name="T1" fmla="*/ 10 h 66"/>
                <a:gd name="T2" fmla="*/ 73 w 73"/>
                <a:gd name="T3" fmla="*/ 2 h 66"/>
                <a:gd name="T4" fmla="*/ 54 w 73"/>
                <a:gd name="T5" fmla="*/ 2 h 66"/>
                <a:gd name="T6" fmla="*/ 54 w 73"/>
                <a:gd name="T7" fmla="*/ 11 h 66"/>
                <a:gd name="T8" fmla="*/ 31 w 73"/>
                <a:gd name="T9" fmla="*/ 0 h 66"/>
                <a:gd name="T10" fmla="*/ 0 w 73"/>
                <a:gd name="T11" fmla="*/ 33 h 66"/>
                <a:gd name="T12" fmla="*/ 31 w 73"/>
                <a:gd name="T13" fmla="*/ 66 h 66"/>
                <a:gd name="T14" fmla="*/ 54 w 73"/>
                <a:gd name="T15" fmla="*/ 55 h 66"/>
                <a:gd name="T16" fmla="*/ 54 w 73"/>
                <a:gd name="T17" fmla="*/ 65 h 66"/>
                <a:gd name="T18" fmla="*/ 73 w 73"/>
                <a:gd name="T19" fmla="*/ 65 h 66"/>
                <a:gd name="T20" fmla="*/ 73 w 73"/>
                <a:gd name="T21" fmla="*/ 56 h 66"/>
                <a:gd name="T22" fmla="*/ 64 w 73"/>
                <a:gd name="T23" fmla="*/ 56 h 66"/>
                <a:gd name="T24" fmla="*/ 64 w 73"/>
                <a:gd name="T25" fmla="*/ 10 h 66"/>
                <a:gd name="T26" fmla="*/ 73 w 73"/>
                <a:gd name="T27" fmla="*/ 10 h 66"/>
                <a:gd name="T28" fmla="*/ 33 w 73"/>
                <a:gd name="T29" fmla="*/ 58 h 66"/>
                <a:gd name="T30" fmla="*/ 11 w 73"/>
                <a:gd name="T31" fmla="*/ 33 h 66"/>
                <a:gd name="T32" fmla="*/ 33 w 73"/>
                <a:gd name="T33" fmla="*/ 9 h 66"/>
                <a:gd name="T34" fmla="*/ 54 w 73"/>
                <a:gd name="T35" fmla="*/ 33 h 66"/>
                <a:gd name="T36" fmla="*/ 33 w 73"/>
                <a:gd name="T3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6">
                  <a:moveTo>
                    <a:pt x="73" y="10"/>
                  </a:moveTo>
                  <a:cubicBezTo>
                    <a:pt x="73" y="2"/>
                    <a:pt x="73" y="2"/>
                    <a:pt x="73" y="2"/>
                  </a:cubicBezTo>
                  <a:cubicBezTo>
                    <a:pt x="54" y="2"/>
                    <a:pt x="54" y="2"/>
                    <a:pt x="54" y="2"/>
                  </a:cubicBezTo>
                  <a:cubicBezTo>
                    <a:pt x="54" y="11"/>
                    <a:pt x="54" y="11"/>
                    <a:pt x="54" y="11"/>
                  </a:cubicBezTo>
                  <a:cubicBezTo>
                    <a:pt x="49" y="4"/>
                    <a:pt x="41" y="0"/>
                    <a:pt x="31" y="0"/>
                  </a:cubicBezTo>
                  <a:cubicBezTo>
                    <a:pt x="13" y="0"/>
                    <a:pt x="0" y="14"/>
                    <a:pt x="0" y="33"/>
                  </a:cubicBezTo>
                  <a:cubicBezTo>
                    <a:pt x="0" y="52"/>
                    <a:pt x="13" y="66"/>
                    <a:pt x="31" y="66"/>
                  </a:cubicBezTo>
                  <a:cubicBezTo>
                    <a:pt x="41" y="66"/>
                    <a:pt x="49" y="62"/>
                    <a:pt x="54" y="55"/>
                  </a:cubicBezTo>
                  <a:cubicBezTo>
                    <a:pt x="54" y="65"/>
                    <a:pt x="54" y="65"/>
                    <a:pt x="54" y="65"/>
                  </a:cubicBezTo>
                  <a:cubicBezTo>
                    <a:pt x="73" y="65"/>
                    <a:pt x="73" y="65"/>
                    <a:pt x="73" y="65"/>
                  </a:cubicBezTo>
                  <a:cubicBezTo>
                    <a:pt x="73" y="56"/>
                    <a:pt x="73" y="56"/>
                    <a:pt x="73" y="56"/>
                  </a:cubicBezTo>
                  <a:cubicBezTo>
                    <a:pt x="64" y="56"/>
                    <a:pt x="64" y="56"/>
                    <a:pt x="64" y="56"/>
                  </a:cubicBezTo>
                  <a:cubicBezTo>
                    <a:pt x="64" y="10"/>
                    <a:pt x="64" y="10"/>
                    <a:pt x="64" y="10"/>
                  </a:cubicBezTo>
                  <a:lnTo>
                    <a:pt x="73" y="10"/>
                  </a:lnTo>
                  <a:close/>
                  <a:moveTo>
                    <a:pt x="33" y="58"/>
                  </a:moveTo>
                  <a:cubicBezTo>
                    <a:pt x="20" y="58"/>
                    <a:pt x="11" y="47"/>
                    <a:pt x="11" y="33"/>
                  </a:cubicBezTo>
                  <a:cubicBezTo>
                    <a:pt x="11" y="19"/>
                    <a:pt x="20" y="9"/>
                    <a:pt x="33" y="9"/>
                  </a:cubicBezTo>
                  <a:cubicBezTo>
                    <a:pt x="46" y="9"/>
                    <a:pt x="54" y="19"/>
                    <a:pt x="54" y="33"/>
                  </a:cubicBezTo>
                  <a:cubicBezTo>
                    <a:pt x="54" y="47"/>
                    <a:pt x="46" y="58"/>
                    <a:pt x="33" y="58"/>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8"/>
            <p:cNvSpPr>
              <a:spLocks noEditPoints="1"/>
            </p:cNvSpPr>
            <p:nvPr/>
          </p:nvSpPr>
          <p:spPr bwMode="gray">
            <a:xfrm>
              <a:off x="2159000" y="560726"/>
              <a:ext cx="233363" cy="239531"/>
            </a:xfrm>
            <a:custGeom>
              <a:avLst/>
              <a:gdLst>
                <a:gd name="T0" fmla="*/ 65 w 65"/>
                <a:gd name="T1" fmla="*/ 32 h 66"/>
                <a:gd name="T2" fmla="*/ 33 w 65"/>
                <a:gd name="T3" fmla="*/ 0 h 66"/>
                <a:gd name="T4" fmla="*/ 0 w 65"/>
                <a:gd name="T5" fmla="*/ 33 h 66"/>
                <a:gd name="T6" fmla="*/ 33 w 65"/>
                <a:gd name="T7" fmla="*/ 66 h 66"/>
                <a:gd name="T8" fmla="*/ 63 w 65"/>
                <a:gd name="T9" fmla="*/ 48 h 66"/>
                <a:gd name="T10" fmla="*/ 53 w 65"/>
                <a:gd name="T11" fmla="*/ 48 h 66"/>
                <a:gd name="T12" fmla="*/ 34 w 65"/>
                <a:gd name="T13" fmla="*/ 58 h 66"/>
                <a:gd name="T14" fmla="*/ 11 w 65"/>
                <a:gd name="T15" fmla="*/ 37 h 66"/>
                <a:gd name="T16" fmla="*/ 65 w 65"/>
                <a:gd name="T17" fmla="*/ 37 h 66"/>
                <a:gd name="T18" fmla="*/ 65 w 65"/>
                <a:gd name="T19" fmla="*/ 32 h 66"/>
                <a:gd name="T20" fmla="*/ 11 w 65"/>
                <a:gd name="T21" fmla="*/ 28 h 66"/>
                <a:gd name="T22" fmla="*/ 33 w 65"/>
                <a:gd name="T23" fmla="*/ 8 h 66"/>
                <a:gd name="T24" fmla="*/ 55 w 65"/>
                <a:gd name="T25" fmla="*/ 28 h 66"/>
                <a:gd name="T26" fmla="*/ 11 w 65"/>
                <a:gd name="T27"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6">
                  <a:moveTo>
                    <a:pt x="65" y="32"/>
                  </a:moveTo>
                  <a:cubicBezTo>
                    <a:pt x="65" y="13"/>
                    <a:pt x="53" y="0"/>
                    <a:pt x="33" y="0"/>
                  </a:cubicBezTo>
                  <a:cubicBezTo>
                    <a:pt x="14" y="0"/>
                    <a:pt x="0" y="14"/>
                    <a:pt x="0" y="33"/>
                  </a:cubicBezTo>
                  <a:cubicBezTo>
                    <a:pt x="0" y="53"/>
                    <a:pt x="14" y="66"/>
                    <a:pt x="33" y="66"/>
                  </a:cubicBezTo>
                  <a:cubicBezTo>
                    <a:pt x="47" y="66"/>
                    <a:pt x="58" y="59"/>
                    <a:pt x="63" y="48"/>
                  </a:cubicBezTo>
                  <a:cubicBezTo>
                    <a:pt x="53" y="48"/>
                    <a:pt x="53" y="48"/>
                    <a:pt x="53" y="48"/>
                  </a:cubicBezTo>
                  <a:cubicBezTo>
                    <a:pt x="50" y="54"/>
                    <a:pt x="43" y="58"/>
                    <a:pt x="34" y="58"/>
                  </a:cubicBezTo>
                  <a:cubicBezTo>
                    <a:pt x="19" y="58"/>
                    <a:pt x="12" y="49"/>
                    <a:pt x="11" y="37"/>
                  </a:cubicBezTo>
                  <a:cubicBezTo>
                    <a:pt x="65" y="37"/>
                    <a:pt x="65" y="37"/>
                    <a:pt x="65" y="37"/>
                  </a:cubicBezTo>
                  <a:lnTo>
                    <a:pt x="65" y="32"/>
                  </a:lnTo>
                  <a:close/>
                  <a:moveTo>
                    <a:pt x="11" y="28"/>
                  </a:moveTo>
                  <a:cubicBezTo>
                    <a:pt x="12" y="17"/>
                    <a:pt x="20" y="8"/>
                    <a:pt x="33" y="8"/>
                  </a:cubicBezTo>
                  <a:cubicBezTo>
                    <a:pt x="47" y="8"/>
                    <a:pt x="54" y="18"/>
                    <a:pt x="55" y="28"/>
                  </a:cubicBezTo>
                  <a:lnTo>
                    <a:pt x="11" y="2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gray">
            <a:xfrm>
              <a:off x="2798763" y="509964"/>
              <a:ext cx="115887" cy="287121"/>
            </a:xfrm>
            <a:custGeom>
              <a:avLst/>
              <a:gdLst>
                <a:gd name="T0" fmla="*/ 20 w 32"/>
                <a:gd name="T1" fmla="*/ 62 h 79"/>
                <a:gd name="T2" fmla="*/ 20 w 32"/>
                <a:gd name="T3" fmla="*/ 24 h 79"/>
                <a:gd name="T4" fmla="*/ 32 w 32"/>
                <a:gd name="T5" fmla="*/ 24 h 79"/>
                <a:gd name="T6" fmla="*/ 32 w 32"/>
                <a:gd name="T7" fmla="*/ 16 h 79"/>
                <a:gd name="T8" fmla="*/ 20 w 32"/>
                <a:gd name="T9" fmla="*/ 16 h 79"/>
                <a:gd name="T10" fmla="*/ 20 w 32"/>
                <a:gd name="T11" fmla="*/ 0 h 79"/>
                <a:gd name="T12" fmla="*/ 9 w 32"/>
                <a:gd name="T13" fmla="*/ 0 h 79"/>
                <a:gd name="T14" fmla="*/ 9 w 32"/>
                <a:gd name="T15" fmla="*/ 16 h 79"/>
                <a:gd name="T16" fmla="*/ 0 w 32"/>
                <a:gd name="T17" fmla="*/ 16 h 79"/>
                <a:gd name="T18" fmla="*/ 0 w 32"/>
                <a:gd name="T19" fmla="*/ 24 h 79"/>
                <a:gd name="T20" fmla="*/ 9 w 32"/>
                <a:gd name="T21" fmla="*/ 24 h 79"/>
                <a:gd name="T22" fmla="*/ 9 w 32"/>
                <a:gd name="T23" fmla="*/ 63 h 79"/>
                <a:gd name="T24" fmla="*/ 26 w 32"/>
                <a:gd name="T25" fmla="*/ 79 h 79"/>
                <a:gd name="T26" fmla="*/ 32 w 32"/>
                <a:gd name="T27" fmla="*/ 79 h 79"/>
                <a:gd name="T28" fmla="*/ 32 w 32"/>
                <a:gd name="T29" fmla="*/ 70 h 79"/>
                <a:gd name="T30" fmla="*/ 27 w 32"/>
                <a:gd name="T31" fmla="*/ 71 h 79"/>
                <a:gd name="T32" fmla="*/ 20 w 32"/>
                <a:gd name="T33"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9">
                  <a:moveTo>
                    <a:pt x="20" y="62"/>
                  </a:moveTo>
                  <a:cubicBezTo>
                    <a:pt x="20" y="24"/>
                    <a:pt x="20" y="24"/>
                    <a:pt x="20" y="24"/>
                  </a:cubicBezTo>
                  <a:cubicBezTo>
                    <a:pt x="32" y="24"/>
                    <a:pt x="32" y="24"/>
                    <a:pt x="32" y="24"/>
                  </a:cubicBezTo>
                  <a:cubicBezTo>
                    <a:pt x="32" y="16"/>
                    <a:pt x="32" y="16"/>
                    <a:pt x="32" y="16"/>
                  </a:cubicBezTo>
                  <a:cubicBezTo>
                    <a:pt x="20" y="16"/>
                    <a:pt x="20" y="16"/>
                    <a:pt x="20" y="16"/>
                  </a:cubicBezTo>
                  <a:cubicBezTo>
                    <a:pt x="20" y="0"/>
                    <a:pt x="20" y="0"/>
                    <a:pt x="20" y="0"/>
                  </a:cubicBezTo>
                  <a:cubicBezTo>
                    <a:pt x="9" y="0"/>
                    <a:pt x="9" y="0"/>
                    <a:pt x="9" y="0"/>
                  </a:cubicBezTo>
                  <a:cubicBezTo>
                    <a:pt x="9" y="16"/>
                    <a:pt x="9" y="16"/>
                    <a:pt x="9" y="16"/>
                  </a:cubicBezTo>
                  <a:cubicBezTo>
                    <a:pt x="0" y="16"/>
                    <a:pt x="0" y="16"/>
                    <a:pt x="0" y="16"/>
                  </a:cubicBezTo>
                  <a:cubicBezTo>
                    <a:pt x="0" y="24"/>
                    <a:pt x="0" y="24"/>
                    <a:pt x="0" y="24"/>
                  </a:cubicBezTo>
                  <a:cubicBezTo>
                    <a:pt x="9" y="24"/>
                    <a:pt x="9" y="24"/>
                    <a:pt x="9" y="24"/>
                  </a:cubicBezTo>
                  <a:cubicBezTo>
                    <a:pt x="9" y="63"/>
                    <a:pt x="9" y="63"/>
                    <a:pt x="9" y="63"/>
                  </a:cubicBezTo>
                  <a:cubicBezTo>
                    <a:pt x="9" y="74"/>
                    <a:pt x="14" y="79"/>
                    <a:pt x="26" y="79"/>
                  </a:cubicBezTo>
                  <a:cubicBezTo>
                    <a:pt x="28" y="79"/>
                    <a:pt x="31" y="79"/>
                    <a:pt x="32" y="79"/>
                  </a:cubicBezTo>
                  <a:cubicBezTo>
                    <a:pt x="32" y="70"/>
                    <a:pt x="32" y="70"/>
                    <a:pt x="32" y="70"/>
                  </a:cubicBezTo>
                  <a:cubicBezTo>
                    <a:pt x="30" y="71"/>
                    <a:pt x="29" y="71"/>
                    <a:pt x="27" y="71"/>
                  </a:cubicBezTo>
                  <a:cubicBezTo>
                    <a:pt x="22" y="71"/>
                    <a:pt x="20" y="69"/>
                    <a:pt x="20" y="62"/>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gray">
            <a:xfrm>
              <a:off x="2690813" y="465548"/>
              <a:ext cx="107950" cy="331537"/>
            </a:xfrm>
            <a:custGeom>
              <a:avLst/>
              <a:gdLst>
                <a:gd name="T0" fmla="*/ 24 w 30"/>
                <a:gd name="T1" fmla="*/ 91 h 91"/>
                <a:gd name="T2" fmla="*/ 30 w 30"/>
                <a:gd name="T3" fmla="*/ 91 h 91"/>
                <a:gd name="T4" fmla="*/ 30 w 30"/>
                <a:gd name="T5" fmla="*/ 82 h 91"/>
                <a:gd name="T6" fmla="*/ 26 w 30"/>
                <a:gd name="T7" fmla="*/ 83 h 91"/>
                <a:gd name="T8" fmla="*/ 19 w 30"/>
                <a:gd name="T9" fmla="*/ 74 h 91"/>
                <a:gd name="T10" fmla="*/ 19 w 30"/>
                <a:gd name="T11" fmla="*/ 0 h 91"/>
                <a:gd name="T12" fmla="*/ 0 w 30"/>
                <a:gd name="T13" fmla="*/ 0 h 91"/>
                <a:gd name="T14" fmla="*/ 0 w 30"/>
                <a:gd name="T15" fmla="*/ 8 h 91"/>
                <a:gd name="T16" fmla="*/ 9 w 30"/>
                <a:gd name="T17" fmla="*/ 8 h 91"/>
                <a:gd name="T18" fmla="*/ 9 w 30"/>
                <a:gd name="T19" fmla="*/ 74 h 91"/>
                <a:gd name="T20" fmla="*/ 24 w 30"/>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1">
                  <a:moveTo>
                    <a:pt x="24" y="91"/>
                  </a:moveTo>
                  <a:cubicBezTo>
                    <a:pt x="26" y="91"/>
                    <a:pt x="29" y="91"/>
                    <a:pt x="30" y="91"/>
                  </a:cubicBezTo>
                  <a:cubicBezTo>
                    <a:pt x="30" y="82"/>
                    <a:pt x="30" y="82"/>
                    <a:pt x="30" y="82"/>
                  </a:cubicBezTo>
                  <a:cubicBezTo>
                    <a:pt x="28" y="83"/>
                    <a:pt x="27" y="83"/>
                    <a:pt x="26" y="83"/>
                  </a:cubicBezTo>
                  <a:cubicBezTo>
                    <a:pt x="21" y="83"/>
                    <a:pt x="19" y="80"/>
                    <a:pt x="19" y="74"/>
                  </a:cubicBezTo>
                  <a:cubicBezTo>
                    <a:pt x="19" y="0"/>
                    <a:pt x="19" y="0"/>
                    <a:pt x="19" y="0"/>
                  </a:cubicBezTo>
                  <a:cubicBezTo>
                    <a:pt x="0" y="0"/>
                    <a:pt x="0" y="0"/>
                    <a:pt x="0" y="0"/>
                  </a:cubicBezTo>
                  <a:cubicBezTo>
                    <a:pt x="0" y="8"/>
                    <a:pt x="0" y="8"/>
                    <a:pt x="0" y="8"/>
                  </a:cubicBezTo>
                  <a:cubicBezTo>
                    <a:pt x="9" y="8"/>
                    <a:pt x="9" y="8"/>
                    <a:pt x="9" y="8"/>
                  </a:cubicBezTo>
                  <a:cubicBezTo>
                    <a:pt x="9" y="74"/>
                    <a:pt x="9" y="74"/>
                    <a:pt x="9" y="74"/>
                  </a:cubicBezTo>
                  <a:cubicBezTo>
                    <a:pt x="9" y="85"/>
                    <a:pt x="13" y="91"/>
                    <a:pt x="24" y="91"/>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gray">
            <a:xfrm>
              <a:off x="1517650" y="454443"/>
              <a:ext cx="290513" cy="348987"/>
            </a:xfrm>
            <a:custGeom>
              <a:avLst/>
              <a:gdLst>
                <a:gd name="T0" fmla="*/ 28 w 81"/>
                <a:gd name="T1" fmla="*/ 65 h 96"/>
                <a:gd name="T2" fmla="*/ 41 w 81"/>
                <a:gd name="T3" fmla="*/ 74 h 96"/>
                <a:gd name="T4" fmla="*/ 52 w 81"/>
                <a:gd name="T5" fmla="*/ 68 h 96"/>
                <a:gd name="T6" fmla="*/ 36 w 81"/>
                <a:gd name="T7" fmla="*/ 59 h 96"/>
                <a:gd name="T8" fmla="*/ 12 w 81"/>
                <a:gd name="T9" fmla="*/ 50 h 96"/>
                <a:gd name="T10" fmla="*/ 1 w 81"/>
                <a:gd name="T11" fmla="*/ 29 h 96"/>
                <a:gd name="T12" fmla="*/ 39 w 81"/>
                <a:gd name="T13" fmla="*/ 0 h 96"/>
                <a:gd name="T14" fmla="*/ 78 w 81"/>
                <a:gd name="T15" fmla="*/ 29 h 96"/>
                <a:gd name="T16" fmla="*/ 51 w 81"/>
                <a:gd name="T17" fmla="*/ 29 h 96"/>
                <a:gd name="T18" fmla="*/ 39 w 81"/>
                <a:gd name="T19" fmla="*/ 21 h 96"/>
                <a:gd name="T20" fmla="*/ 30 w 81"/>
                <a:gd name="T21" fmla="*/ 27 h 96"/>
                <a:gd name="T22" fmla="*/ 43 w 81"/>
                <a:gd name="T23" fmla="*/ 35 h 96"/>
                <a:gd name="T24" fmla="*/ 69 w 81"/>
                <a:gd name="T25" fmla="*/ 43 h 96"/>
                <a:gd name="T26" fmla="*/ 81 w 81"/>
                <a:gd name="T27" fmla="*/ 65 h 96"/>
                <a:gd name="T28" fmla="*/ 40 w 81"/>
                <a:gd name="T29" fmla="*/ 96 h 96"/>
                <a:gd name="T30" fmla="*/ 0 w 81"/>
                <a:gd name="T31" fmla="*/ 65 h 96"/>
                <a:gd name="T32" fmla="*/ 28 w 81"/>
                <a:gd name="T33"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96">
                  <a:moveTo>
                    <a:pt x="28" y="65"/>
                  </a:moveTo>
                  <a:cubicBezTo>
                    <a:pt x="29" y="72"/>
                    <a:pt x="33" y="74"/>
                    <a:pt x="41" y="74"/>
                  </a:cubicBezTo>
                  <a:cubicBezTo>
                    <a:pt x="48" y="74"/>
                    <a:pt x="52" y="72"/>
                    <a:pt x="52" y="68"/>
                  </a:cubicBezTo>
                  <a:cubicBezTo>
                    <a:pt x="52" y="62"/>
                    <a:pt x="47" y="62"/>
                    <a:pt x="36" y="59"/>
                  </a:cubicBezTo>
                  <a:cubicBezTo>
                    <a:pt x="24" y="55"/>
                    <a:pt x="15" y="53"/>
                    <a:pt x="12" y="50"/>
                  </a:cubicBezTo>
                  <a:cubicBezTo>
                    <a:pt x="5" y="45"/>
                    <a:pt x="1" y="38"/>
                    <a:pt x="1" y="29"/>
                  </a:cubicBezTo>
                  <a:cubicBezTo>
                    <a:pt x="1" y="11"/>
                    <a:pt x="15" y="0"/>
                    <a:pt x="39" y="0"/>
                  </a:cubicBezTo>
                  <a:cubicBezTo>
                    <a:pt x="63" y="0"/>
                    <a:pt x="77" y="10"/>
                    <a:pt x="78" y="29"/>
                  </a:cubicBezTo>
                  <a:cubicBezTo>
                    <a:pt x="51" y="29"/>
                    <a:pt x="51" y="29"/>
                    <a:pt x="51" y="29"/>
                  </a:cubicBezTo>
                  <a:cubicBezTo>
                    <a:pt x="50" y="23"/>
                    <a:pt x="46" y="21"/>
                    <a:pt x="39" y="21"/>
                  </a:cubicBezTo>
                  <a:cubicBezTo>
                    <a:pt x="33" y="21"/>
                    <a:pt x="30" y="23"/>
                    <a:pt x="30" y="27"/>
                  </a:cubicBezTo>
                  <a:cubicBezTo>
                    <a:pt x="30" y="32"/>
                    <a:pt x="34" y="33"/>
                    <a:pt x="43" y="35"/>
                  </a:cubicBezTo>
                  <a:cubicBezTo>
                    <a:pt x="54" y="38"/>
                    <a:pt x="63" y="40"/>
                    <a:pt x="69" y="43"/>
                  </a:cubicBezTo>
                  <a:cubicBezTo>
                    <a:pt x="77" y="49"/>
                    <a:pt x="81" y="55"/>
                    <a:pt x="81" y="65"/>
                  </a:cubicBezTo>
                  <a:cubicBezTo>
                    <a:pt x="81" y="84"/>
                    <a:pt x="66" y="96"/>
                    <a:pt x="40" y="96"/>
                  </a:cubicBezTo>
                  <a:cubicBezTo>
                    <a:pt x="16" y="96"/>
                    <a:pt x="1" y="84"/>
                    <a:pt x="0" y="65"/>
                  </a:cubicBezTo>
                  <a:lnTo>
                    <a:pt x="28" y="65"/>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gray">
            <a:xfrm>
              <a:off x="909638" y="454443"/>
              <a:ext cx="323850" cy="348987"/>
            </a:xfrm>
            <a:custGeom>
              <a:avLst/>
              <a:gdLst>
                <a:gd name="T0" fmla="*/ 90 w 90"/>
                <a:gd name="T1" fmla="*/ 58 h 96"/>
                <a:gd name="T2" fmla="*/ 46 w 90"/>
                <a:gd name="T3" fmla="*/ 96 h 96"/>
                <a:gd name="T4" fmla="*/ 0 w 90"/>
                <a:gd name="T5" fmla="*/ 48 h 96"/>
                <a:gd name="T6" fmla="*/ 46 w 90"/>
                <a:gd name="T7" fmla="*/ 0 h 96"/>
                <a:gd name="T8" fmla="*/ 89 w 90"/>
                <a:gd name="T9" fmla="*/ 37 h 96"/>
                <a:gd name="T10" fmla="*/ 62 w 90"/>
                <a:gd name="T11" fmla="*/ 37 h 96"/>
                <a:gd name="T12" fmla="*/ 46 w 90"/>
                <a:gd name="T13" fmla="*/ 23 h 96"/>
                <a:gd name="T14" fmla="*/ 29 w 90"/>
                <a:gd name="T15" fmla="*/ 48 h 96"/>
                <a:gd name="T16" fmla="*/ 47 w 90"/>
                <a:gd name="T17" fmla="*/ 73 h 96"/>
                <a:gd name="T18" fmla="*/ 62 w 90"/>
                <a:gd name="T19" fmla="*/ 58 h 96"/>
                <a:gd name="T20" fmla="*/ 90 w 90"/>
                <a:gd name="T21"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6">
                  <a:moveTo>
                    <a:pt x="90" y="58"/>
                  </a:moveTo>
                  <a:cubicBezTo>
                    <a:pt x="88" y="82"/>
                    <a:pt x="72" y="96"/>
                    <a:pt x="46" y="96"/>
                  </a:cubicBezTo>
                  <a:cubicBezTo>
                    <a:pt x="17" y="96"/>
                    <a:pt x="0" y="78"/>
                    <a:pt x="0" y="48"/>
                  </a:cubicBezTo>
                  <a:cubicBezTo>
                    <a:pt x="0" y="18"/>
                    <a:pt x="17" y="0"/>
                    <a:pt x="46" y="0"/>
                  </a:cubicBezTo>
                  <a:cubicBezTo>
                    <a:pt x="72" y="0"/>
                    <a:pt x="88" y="13"/>
                    <a:pt x="89" y="37"/>
                  </a:cubicBezTo>
                  <a:cubicBezTo>
                    <a:pt x="62" y="37"/>
                    <a:pt x="62" y="37"/>
                    <a:pt x="62" y="37"/>
                  </a:cubicBezTo>
                  <a:cubicBezTo>
                    <a:pt x="61" y="28"/>
                    <a:pt x="55" y="23"/>
                    <a:pt x="46" y="23"/>
                  </a:cubicBezTo>
                  <a:cubicBezTo>
                    <a:pt x="35" y="23"/>
                    <a:pt x="29" y="31"/>
                    <a:pt x="29" y="48"/>
                  </a:cubicBezTo>
                  <a:cubicBezTo>
                    <a:pt x="29" y="65"/>
                    <a:pt x="35" y="73"/>
                    <a:pt x="47" y="73"/>
                  </a:cubicBezTo>
                  <a:cubicBezTo>
                    <a:pt x="56" y="73"/>
                    <a:pt x="61" y="68"/>
                    <a:pt x="62" y="58"/>
                  </a:cubicBezTo>
                  <a:lnTo>
                    <a:pt x="90" y="5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gray">
            <a:xfrm>
              <a:off x="1211263" y="465548"/>
              <a:ext cx="323850" cy="326779"/>
            </a:xfrm>
            <a:custGeom>
              <a:avLst/>
              <a:gdLst>
                <a:gd name="T0" fmla="*/ 0 w 639"/>
                <a:gd name="T1" fmla="*/ 0 h 645"/>
                <a:gd name="T2" fmla="*/ 206 w 639"/>
                <a:gd name="T3" fmla="*/ 0 h 645"/>
                <a:gd name="T4" fmla="*/ 320 w 639"/>
                <a:gd name="T5" fmla="*/ 415 h 645"/>
                <a:gd name="T6" fmla="*/ 433 w 639"/>
                <a:gd name="T7" fmla="*/ 0 h 645"/>
                <a:gd name="T8" fmla="*/ 639 w 639"/>
                <a:gd name="T9" fmla="*/ 0 h 645"/>
                <a:gd name="T10" fmla="*/ 419 w 639"/>
                <a:gd name="T11" fmla="*/ 645 h 645"/>
                <a:gd name="T12" fmla="*/ 213 w 639"/>
                <a:gd name="T13" fmla="*/ 645 h 645"/>
                <a:gd name="T14" fmla="*/ 0 w 639"/>
                <a:gd name="T15" fmla="*/ 0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645">
                  <a:moveTo>
                    <a:pt x="0" y="0"/>
                  </a:moveTo>
                  <a:lnTo>
                    <a:pt x="206" y="0"/>
                  </a:lnTo>
                  <a:lnTo>
                    <a:pt x="320" y="415"/>
                  </a:lnTo>
                  <a:lnTo>
                    <a:pt x="433" y="0"/>
                  </a:lnTo>
                  <a:lnTo>
                    <a:pt x="639" y="0"/>
                  </a:lnTo>
                  <a:lnTo>
                    <a:pt x="419" y="645"/>
                  </a:lnTo>
                  <a:lnTo>
                    <a:pt x="213" y="645"/>
                  </a:lnTo>
                  <a:lnTo>
                    <a:pt x="0" y="0"/>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invGray">
            <a:xfrm>
              <a:off x="455613" y="454443"/>
              <a:ext cx="414337" cy="348987"/>
            </a:xfrm>
            <a:custGeom>
              <a:avLst/>
              <a:gdLst>
                <a:gd name="T0" fmla="*/ 4 w 115"/>
                <a:gd name="T1" fmla="*/ 42 h 96"/>
                <a:gd name="T2" fmla="*/ 0 w 115"/>
                <a:gd name="T3" fmla="*/ 33 h 96"/>
                <a:gd name="T4" fmla="*/ 4 w 115"/>
                <a:gd name="T5" fmla="*/ 23 h 96"/>
                <a:gd name="T6" fmla="*/ 22 w 115"/>
                <a:gd name="T7" fmla="*/ 4 h 96"/>
                <a:gd name="T8" fmla="*/ 32 w 115"/>
                <a:gd name="T9" fmla="*/ 0 h 96"/>
                <a:gd name="T10" fmla="*/ 42 w 115"/>
                <a:gd name="T11" fmla="*/ 4 h 96"/>
                <a:gd name="T12" fmla="*/ 58 w 115"/>
                <a:gd name="T13" fmla="*/ 20 h 96"/>
                <a:gd name="T14" fmla="*/ 73 w 115"/>
                <a:gd name="T15" fmla="*/ 4 h 96"/>
                <a:gd name="T16" fmla="*/ 83 w 115"/>
                <a:gd name="T17" fmla="*/ 0 h 96"/>
                <a:gd name="T18" fmla="*/ 93 w 115"/>
                <a:gd name="T19" fmla="*/ 4 h 96"/>
                <a:gd name="T20" fmla="*/ 111 w 115"/>
                <a:gd name="T21" fmla="*/ 23 h 96"/>
                <a:gd name="T22" fmla="*/ 115 w 115"/>
                <a:gd name="T23" fmla="*/ 33 h 96"/>
                <a:gd name="T24" fmla="*/ 111 w 115"/>
                <a:gd name="T25" fmla="*/ 42 h 96"/>
                <a:gd name="T26" fmla="*/ 58 w 115"/>
                <a:gd name="T27" fmla="*/ 96 h 96"/>
                <a:gd name="T28" fmla="*/ 57 w 115"/>
                <a:gd name="T29" fmla="*/ 96 h 96"/>
                <a:gd name="T30" fmla="*/ 4 w 115"/>
                <a:gd name="T31"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6">
                  <a:moveTo>
                    <a:pt x="4" y="42"/>
                  </a:moveTo>
                  <a:cubicBezTo>
                    <a:pt x="1" y="40"/>
                    <a:pt x="0" y="36"/>
                    <a:pt x="0" y="33"/>
                  </a:cubicBezTo>
                  <a:cubicBezTo>
                    <a:pt x="0" y="29"/>
                    <a:pt x="1" y="25"/>
                    <a:pt x="4" y="23"/>
                  </a:cubicBezTo>
                  <a:cubicBezTo>
                    <a:pt x="22" y="4"/>
                    <a:pt x="22" y="4"/>
                    <a:pt x="22" y="4"/>
                  </a:cubicBezTo>
                  <a:cubicBezTo>
                    <a:pt x="25" y="1"/>
                    <a:pt x="29" y="0"/>
                    <a:pt x="32" y="0"/>
                  </a:cubicBezTo>
                  <a:cubicBezTo>
                    <a:pt x="36" y="0"/>
                    <a:pt x="39" y="1"/>
                    <a:pt x="42" y="4"/>
                  </a:cubicBezTo>
                  <a:cubicBezTo>
                    <a:pt x="58" y="20"/>
                    <a:pt x="58" y="20"/>
                    <a:pt x="58" y="20"/>
                  </a:cubicBezTo>
                  <a:cubicBezTo>
                    <a:pt x="73" y="4"/>
                    <a:pt x="73" y="4"/>
                    <a:pt x="73" y="4"/>
                  </a:cubicBezTo>
                  <a:cubicBezTo>
                    <a:pt x="76" y="1"/>
                    <a:pt x="79" y="0"/>
                    <a:pt x="83" y="0"/>
                  </a:cubicBezTo>
                  <a:cubicBezTo>
                    <a:pt x="87" y="0"/>
                    <a:pt x="90" y="1"/>
                    <a:pt x="93" y="4"/>
                  </a:cubicBezTo>
                  <a:cubicBezTo>
                    <a:pt x="111" y="23"/>
                    <a:pt x="111" y="23"/>
                    <a:pt x="111" y="23"/>
                  </a:cubicBezTo>
                  <a:cubicBezTo>
                    <a:pt x="114" y="25"/>
                    <a:pt x="115" y="29"/>
                    <a:pt x="115" y="33"/>
                  </a:cubicBezTo>
                  <a:cubicBezTo>
                    <a:pt x="115" y="36"/>
                    <a:pt x="114" y="40"/>
                    <a:pt x="111" y="42"/>
                  </a:cubicBezTo>
                  <a:cubicBezTo>
                    <a:pt x="58" y="96"/>
                    <a:pt x="58" y="96"/>
                    <a:pt x="58" y="96"/>
                  </a:cubicBezTo>
                  <a:cubicBezTo>
                    <a:pt x="57" y="96"/>
                    <a:pt x="57" y="96"/>
                    <a:pt x="57" y="96"/>
                  </a:cubicBezTo>
                  <a:lnTo>
                    <a:pt x="4" y="42"/>
                  </a:lnTo>
                  <a:close/>
                </a:path>
              </a:pathLst>
            </a:custGeom>
            <a:solidFill>
              <a:srgbClr val="CC0000"/>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bwMode="gray">
          <a:xfrm>
            <a:off x="455613" y="2194559"/>
            <a:ext cx="5554662" cy="1714500"/>
          </a:xfrm>
        </p:spPr>
        <p:txBody>
          <a:bodyPr rIns="0" anchor="b"/>
          <a:lstStyle>
            <a:lvl1pPr marL="0" marR="0" indent="0">
              <a:lnSpc>
                <a:spcPct val="80000"/>
              </a:lnSpc>
              <a:spcAft>
                <a:spcPts val="0"/>
              </a:spcAft>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5613" y="4023360"/>
            <a:ext cx="5554662" cy="685800"/>
          </a:xfrm>
        </p:spPr>
        <p:txBody>
          <a:bodyPr rIns="51434"/>
          <a:lstStyle>
            <a:lvl1pPr marL="0" marR="0" indent="0" algn="l">
              <a:spcBef>
                <a:spcPts val="300"/>
              </a:spcBef>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Footer Placeholder 3"/>
          <p:cNvSpPr>
            <a:spLocks noGrp="1"/>
          </p:cNvSpPr>
          <p:nvPr>
            <p:ph type="ftr" sz="quarter" idx="10"/>
          </p:nvPr>
        </p:nvSpPr>
        <p:spPr/>
        <p:txBody>
          <a:bodyPr/>
          <a:lstStyle>
            <a:lvl1pPr>
              <a:defRPr>
                <a:solidFill>
                  <a:srgbClr val="FFFFFF"/>
                </a:solidFill>
              </a:defRPr>
            </a:lvl1pPr>
          </a:lstStyle>
          <a:p>
            <a:pPr>
              <a:defRPr/>
            </a:pPr>
            <a:r>
              <a:rPr lang="en-US"/>
              <a:t>© 2014 CVS Health Confidential &amp; Proprietary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 2014 CVS Health Confidential &amp; Proprietary</a:t>
            </a: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FBF6EAC6-9F1A-48BF-A70B-9745A06EF91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4694238"/>
            <a:ext cx="9144000" cy="449262"/>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err="1">
              <a:solidFill>
                <a:schemeClr val="bg1"/>
              </a:solidFill>
            </a:endParaRPr>
          </a:p>
        </p:txBody>
      </p:sp>
      <p:grpSp>
        <p:nvGrpSpPr>
          <p:cNvPr id="5" name="Group 9"/>
          <p:cNvGrpSpPr>
            <a:grpSpLocks noChangeAspect="1"/>
          </p:cNvGrpSpPr>
          <p:nvPr userDrawn="1"/>
        </p:nvGrpSpPr>
        <p:grpSpPr bwMode="auto">
          <a:xfrm>
            <a:off x="7397750" y="4819650"/>
            <a:ext cx="1293813" cy="163513"/>
            <a:chOff x="279400" y="2781300"/>
            <a:chExt cx="8585200" cy="1092200"/>
          </a:xfrm>
        </p:grpSpPr>
        <p:sp>
          <p:nvSpPr>
            <p:cNvPr id="6" name="Freeform 5"/>
            <p:cNvSpPr>
              <a:spLocks/>
            </p:cNvSpPr>
            <p:nvPr/>
          </p:nvSpPr>
          <p:spPr bwMode="gray">
            <a:xfrm>
              <a:off x="4608871" y="2813115"/>
              <a:ext cx="958589" cy="1039177"/>
            </a:xfrm>
            <a:custGeom>
              <a:avLst/>
              <a:gdLst>
                <a:gd name="T0" fmla="*/ 142 w 604"/>
                <a:gd name="T1" fmla="*/ 272 h 652"/>
                <a:gd name="T2" fmla="*/ 142 w 604"/>
                <a:gd name="T3" fmla="*/ 57 h 652"/>
                <a:gd name="T4" fmla="*/ 206 w 604"/>
                <a:gd name="T5" fmla="*/ 57 h 652"/>
                <a:gd name="T6" fmla="*/ 206 w 604"/>
                <a:gd name="T7" fmla="*/ 0 h 652"/>
                <a:gd name="T8" fmla="*/ 0 w 604"/>
                <a:gd name="T9" fmla="*/ 0 h 652"/>
                <a:gd name="T10" fmla="*/ 0 w 604"/>
                <a:gd name="T11" fmla="*/ 57 h 652"/>
                <a:gd name="T12" fmla="*/ 64 w 604"/>
                <a:gd name="T13" fmla="*/ 57 h 652"/>
                <a:gd name="T14" fmla="*/ 64 w 604"/>
                <a:gd name="T15" fmla="*/ 587 h 652"/>
                <a:gd name="T16" fmla="*/ 0 w 604"/>
                <a:gd name="T17" fmla="*/ 587 h 652"/>
                <a:gd name="T18" fmla="*/ 0 w 604"/>
                <a:gd name="T19" fmla="*/ 652 h 652"/>
                <a:gd name="T20" fmla="*/ 206 w 604"/>
                <a:gd name="T21" fmla="*/ 652 h 652"/>
                <a:gd name="T22" fmla="*/ 206 w 604"/>
                <a:gd name="T23" fmla="*/ 587 h 652"/>
                <a:gd name="T24" fmla="*/ 142 w 604"/>
                <a:gd name="T25" fmla="*/ 587 h 652"/>
                <a:gd name="T26" fmla="*/ 142 w 604"/>
                <a:gd name="T27" fmla="*/ 329 h 652"/>
                <a:gd name="T28" fmla="*/ 462 w 604"/>
                <a:gd name="T29" fmla="*/ 329 h 652"/>
                <a:gd name="T30" fmla="*/ 462 w 604"/>
                <a:gd name="T31" fmla="*/ 587 h 652"/>
                <a:gd name="T32" fmla="*/ 398 w 604"/>
                <a:gd name="T33" fmla="*/ 587 h 652"/>
                <a:gd name="T34" fmla="*/ 398 w 604"/>
                <a:gd name="T35" fmla="*/ 652 h 652"/>
                <a:gd name="T36" fmla="*/ 604 w 604"/>
                <a:gd name="T37" fmla="*/ 652 h 652"/>
                <a:gd name="T38" fmla="*/ 604 w 604"/>
                <a:gd name="T39" fmla="*/ 587 h 652"/>
                <a:gd name="T40" fmla="*/ 540 w 604"/>
                <a:gd name="T41" fmla="*/ 587 h 652"/>
                <a:gd name="T42" fmla="*/ 540 w 604"/>
                <a:gd name="T43" fmla="*/ 57 h 652"/>
                <a:gd name="T44" fmla="*/ 604 w 604"/>
                <a:gd name="T45" fmla="*/ 57 h 652"/>
                <a:gd name="T46" fmla="*/ 604 w 604"/>
                <a:gd name="T47" fmla="*/ 0 h 652"/>
                <a:gd name="T48" fmla="*/ 398 w 604"/>
                <a:gd name="T49" fmla="*/ 0 h 652"/>
                <a:gd name="T50" fmla="*/ 398 w 604"/>
                <a:gd name="T51" fmla="*/ 57 h 652"/>
                <a:gd name="T52" fmla="*/ 462 w 604"/>
                <a:gd name="T53" fmla="*/ 57 h 652"/>
                <a:gd name="T54" fmla="*/ 462 w 604"/>
                <a:gd name="T55" fmla="*/ 272 h 652"/>
                <a:gd name="T56" fmla="*/ 142 w 604"/>
                <a:gd name="T57" fmla="*/ 2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652">
                  <a:moveTo>
                    <a:pt x="142" y="272"/>
                  </a:moveTo>
                  <a:lnTo>
                    <a:pt x="142" y="57"/>
                  </a:lnTo>
                  <a:lnTo>
                    <a:pt x="206" y="57"/>
                  </a:lnTo>
                  <a:lnTo>
                    <a:pt x="206" y="0"/>
                  </a:lnTo>
                  <a:lnTo>
                    <a:pt x="0" y="0"/>
                  </a:lnTo>
                  <a:lnTo>
                    <a:pt x="0" y="57"/>
                  </a:lnTo>
                  <a:lnTo>
                    <a:pt x="64" y="57"/>
                  </a:lnTo>
                  <a:lnTo>
                    <a:pt x="64" y="587"/>
                  </a:lnTo>
                  <a:lnTo>
                    <a:pt x="0" y="587"/>
                  </a:lnTo>
                  <a:lnTo>
                    <a:pt x="0" y="652"/>
                  </a:lnTo>
                  <a:lnTo>
                    <a:pt x="206" y="652"/>
                  </a:lnTo>
                  <a:lnTo>
                    <a:pt x="206" y="587"/>
                  </a:lnTo>
                  <a:lnTo>
                    <a:pt x="142" y="587"/>
                  </a:lnTo>
                  <a:lnTo>
                    <a:pt x="142" y="329"/>
                  </a:lnTo>
                  <a:lnTo>
                    <a:pt x="462" y="329"/>
                  </a:lnTo>
                  <a:lnTo>
                    <a:pt x="462" y="587"/>
                  </a:lnTo>
                  <a:lnTo>
                    <a:pt x="398" y="587"/>
                  </a:lnTo>
                  <a:lnTo>
                    <a:pt x="398" y="652"/>
                  </a:lnTo>
                  <a:lnTo>
                    <a:pt x="604" y="652"/>
                  </a:lnTo>
                  <a:lnTo>
                    <a:pt x="604" y="587"/>
                  </a:lnTo>
                  <a:lnTo>
                    <a:pt x="540" y="587"/>
                  </a:lnTo>
                  <a:lnTo>
                    <a:pt x="540" y="57"/>
                  </a:lnTo>
                  <a:lnTo>
                    <a:pt x="604" y="57"/>
                  </a:lnTo>
                  <a:lnTo>
                    <a:pt x="604" y="0"/>
                  </a:lnTo>
                  <a:lnTo>
                    <a:pt x="398" y="0"/>
                  </a:lnTo>
                  <a:lnTo>
                    <a:pt x="398" y="57"/>
                  </a:lnTo>
                  <a:lnTo>
                    <a:pt x="462" y="57"/>
                  </a:lnTo>
                  <a:lnTo>
                    <a:pt x="462" y="272"/>
                  </a:lnTo>
                  <a:lnTo>
                    <a:pt x="142" y="27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gray">
            <a:xfrm>
              <a:off x="8042949" y="2813115"/>
              <a:ext cx="821651" cy="1039177"/>
            </a:xfrm>
            <a:custGeom>
              <a:avLst/>
              <a:gdLst>
                <a:gd name="T0" fmla="*/ 27 w 73"/>
                <a:gd name="T1" fmla="*/ 82 h 91"/>
                <a:gd name="T2" fmla="*/ 19 w 73"/>
                <a:gd name="T3" fmla="*/ 82 h 91"/>
                <a:gd name="T4" fmla="*/ 19 w 73"/>
                <a:gd name="T5" fmla="*/ 54 h 91"/>
                <a:gd name="T6" fmla="*/ 37 w 73"/>
                <a:gd name="T7" fmla="*/ 35 h 91"/>
                <a:gd name="T8" fmla="*/ 55 w 73"/>
                <a:gd name="T9" fmla="*/ 54 h 91"/>
                <a:gd name="T10" fmla="*/ 55 w 73"/>
                <a:gd name="T11" fmla="*/ 82 h 91"/>
                <a:gd name="T12" fmla="*/ 46 w 73"/>
                <a:gd name="T13" fmla="*/ 82 h 91"/>
                <a:gd name="T14" fmla="*/ 46 w 73"/>
                <a:gd name="T15" fmla="*/ 91 h 91"/>
                <a:gd name="T16" fmla="*/ 73 w 73"/>
                <a:gd name="T17" fmla="*/ 91 h 91"/>
                <a:gd name="T18" fmla="*/ 73 w 73"/>
                <a:gd name="T19" fmla="*/ 82 h 91"/>
                <a:gd name="T20" fmla="*/ 65 w 73"/>
                <a:gd name="T21" fmla="*/ 82 h 91"/>
                <a:gd name="T22" fmla="*/ 65 w 73"/>
                <a:gd name="T23" fmla="*/ 54 h 91"/>
                <a:gd name="T24" fmla="*/ 38 w 73"/>
                <a:gd name="T25" fmla="*/ 26 h 91"/>
                <a:gd name="T26" fmla="*/ 19 w 73"/>
                <a:gd name="T27" fmla="*/ 35 h 91"/>
                <a:gd name="T28" fmla="*/ 19 w 73"/>
                <a:gd name="T29" fmla="*/ 0 h 91"/>
                <a:gd name="T30" fmla="*/ 0 w 73"/>
                <a:gd name="T31" fmla="*/ 0 h 91"/>
                <a:gd name="T32" fmla="*/ 0 w 73"/>
                <a:gd name="T33" fmla="*/ 8 h 91"/>
                <a:gd name="T34" fmla="*/ 9 w 73"/>
                <a:gd name="T35" fmla="*/ 8 h 91"/>
                <a:gd name="T36" fmla="*/ 9 w 73"/>
                <a:gd name="T37" fmla="*/ 82 h 91"/>
                <a:gd name="T38" fmla="*/ 0 w 73"/>
                <a:gd name="T39" fmla="*/ 82 h 91"/>
                <a:gd name="T40" fmla="*/ 0 w 73"/>
                <a:gd name="T41" fmla="*/ 91 h 91"/>
                <a:gd name="T42" fmla="*/ 27 w 73"/>
                <a:gd name="T43" fmla="*/ 91 h 91"/>
                <a:gd name="T44" fmla="*/ 27 w 73"/>
                <a:gd name="T45"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1">
                  <a:moveTo>
                    <a:pt x="27" y="82"/>
                  </a:moveTo>
                  <a:cubicBezTo>
                    <a:pt x="19" y="82"/>
                    <a:pt x="19" y="82"/>
                    <a:pt x="19" y="82"/>
                  </a:cubicBezTo>
                  <a:cubicBezTo>
                    <a:pt x="19" y="54"/>
                    <a:pt x="19" y="54"/>
                    <a:pt x="19" y="54"/>
                  </a:cubicBezTo>
                  <a:cubicBezTo>
                    <a:pt x="19" y="41"/>
                    <a:pt x="25" y="35"/>
                    <a:pt x="37" y="35"/>
                  </a:cubicBezTo>
                  <a:cubicBezTo>
                    <a:pt x="48" y="35"/>
                    <a:pt x="55" y="41"/>
                    <a:pt x="55" y="54"/>
                  </a:cubicBezTo>
                  <a:cubicBezTo>
                    <a:pt x="55" y="82"/>
                    <a:pt x="55" y="82"/>
                    <a:pt x="55" y="82"/>
                  </a:cubicBezTo>
                  <a:cubicBezTo>
                    <a:pt x="46" y="82"/>
                    <a:pt x="46" y="82"/>
                    <a:pt x="46" y="82"/>
                  </a:cubicBezTo>
                  <a:cubicBezTo>
                    <a:pt x="46" y="91"/>
                    <a:pt x="46" y="91"/>
                    <a:pt x="46" y="91"/>
                  </a:cubicBezTo>
                  <a:cubicBezTo>
                    <a:pt x="73" y="91"/>
                    <a:pt x="73" y="91"/>
                    <a:pt x="73" y="91"/>
                  </a:cubicBezTo>
                  <a:cubicBezTo>
                    <a:pt x="73" y="82"/>
                    <a:pt x="73" y="82"/>
                    <a:pt x="73" y="82"/>
                  </a:cubicBezTo>
                  <a:cubicBezTo>
                    <a:pt x="65" y="82"/>
                    <a:pt x="65" y="82"/>
                    <a:pt x="65" y="82"/>
                  </a:cubicBezTo>
                  <a:cubicBezTo>
                    <a:pt x="65" y="54"/>
                    <a:pt x="65" y="54"/>
                    <a:pt x="65" y="54"/>
                  </a:cubicBezTo>
                  <a:cubicBezTo>
                    <a:pt x="65" y="39"/>
                    <a:pt x="55" y="26"/>
                    <a:pt x="38" y="26"/>
                  </a:cubicBezTo>
                  <a:cubicBezTo>
                    <a:pt x="30" y="26"/>
                    <a:pt x="23" y="29"/>
                    <a:pt x="19" y="35"/>
                  </a:cubicBezTo>
                  <a:cubicBezTo>
                    <a:pt x="19" y="0"/>
                    <a:pt x="19" y="0"/>
                    <a:pt x="19" y="0"/>
                  </a:cubicBezTo>
                  <a:cubicBezTo>
                    <a:pt x="0" y="0"/>
                    <a:pt x="0" y="0"/>
                    <a:pt x="0" y="0"/>
                  </a:cubicBezTo>
                  <a:cubicBezTo>
                    <a:pt x="0" y="8"/>
                    <a:pt x="0" y="8"/>
                    <a:pt x="0" y="8"/>
                  </a:cubicBezTo>
                  <a:cubicBezTo>
                    <a:pt x="9" y="8"/>
                    <a:pt x="9" y="8"/>
                    <a:pt x="9" y="8"/>
                  </a:cubicBezTo>
                  <a:cubicBezTo>
                    <a:pt x="9" y="82"/>
                    <a:pt x="9" y="82"/>
                    <a:pt x="9" y="82"/>
                  </a:cubicBezTo>
                  <a:cubicBezTo>
                    <a:pt x="0" y="82"/>
                    <a:pt x="0" y="82"/>
                    <a:pt x="0" y="82"/>
                  </a:cubicBezTo>
                  <a:cubicBezTo>
                    <a:pt x="0" y="91"/>
                    <a:pt x="0" y="91"/>
                    <a:pt x="0" y="91"/>
                  </a:cubicBezTo>
                  <a:cubicBezTo>
                    <a:pt x="27" y="91"/>
                    <a:pt x="27" y="91"/>
                    <a:pt x="27" y="91"/>
                  </a:cubicBezTo>
                  <a:lnTo>
                    <a:pt x="27" y="8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7"/>
            <p:cNvSpPr>
              <a:spLocks noEditPoints="1"/>
            </p:cNvSpPr>
            <p:nvPr/>
          </p:nvSpPr>
          <p:spPr bwMode="gray">
            <a:xfrm>
              <a:off x="6420716" y="3110023"/>
              <a:ext cx="821651" cy="752870"/>
            </a:xfrm>
            <a:custGeom>
              <a:avLst/>
              <a:gdLst>
                <a:gd name="T0" fmla="*/ 73 w 73"/>
                <a:gd name="T1" fmla="*/ 10 h 66"/>
                <a:gd name="T2" fmla="*/ 73 w 73"/>
                <a:gd name="T3" fmla="*/ 2 h 66"/>
                <a:gd name="T4" fmla="*/ 54 w 73"/>
                <a:gd name="T5" fmla="*/ 2 h 66"/>
                <a:gd name="T6" fmla="*/ 54 w 73"/>
                <a:gd name="T7" fmla="*/ 11 h 66"/>
                <a:gd name="T8" fmla="*/ 31 w 73"/>
                <a:gd name="T9" fmla="*/ 0 h 66"/>
                <a:gd name="T10" fmla="*/ 0 w 73"/>
                <a:gd name="T11" fmla="*/ 33 h 66"/>
                <a:gd name="T12" fmla="*/ 31 w 73"/>
                <a:gd name="T13" fmla="*/ 66 h 66"/>
                <a:gd name="T14" fmla="*/ 54 w 73"/>
                <a:gd name="T15" fmla="*/ 55 h 66"/>
                <a:gd name="T16" fmla="*/ 54 w 73"/>
                <a:gd name="T17" fmla="*/ 65 h 66"/>
                <a:gd name="T18" fmla="*/ 73 w 73"/>
                <a:gd name="T19" fmla="*/ 65 h 66"/>
                <a:gd name="T20" fmla="*/ 73 w 73"/>
                <a:gd name="T21" fmla="*/ 56 h 66"/>
                <a:gd name="T22" fmla="*/ 64 w 73"/>
                <a:gd name="T23" fmla="*/ 56 h 66"/>
                <a:gd name="T24" fmla="*/ 64 w 73"/>
                <a:gd name="T25" fmla="*/ 10 h 66"/>
                <a:gd name="T26" fmla="*/ 73 w 73"/>
                <a:gd name="T27" fmla="*/ 10 h 66"/>
                <a:gd name="T28" fmla="*/ 33 w 73"/>
                <a:gd name="T29" fmla="*/ 58 h 66"/>
                <a:gd name="T30" fmla="*/ 11 w 73"/>
                <a:gd name="T31" fmla="*/ 33 h 66"/>
                <a:gd name="T32" fmla="*/ 33 w 73"/>
                <a:gd name="T33" fmla="*/ 9 h 66"/>
                <a:gd name="T34" fmla="*/ 54 w 73"/>
                <a:gd name="T35" fmla="*/ 33 h 66"/>
                <a:gd name="T36" fmla="*/ 33 w 73"/>
                <a:gd name="T3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6">
                  <a:moveTo>
                    <a:pt x="73" y="10"/>
                  </a:moveTo>
                  <a:cubicBezTo>
                    <a:pt x="73" y="2"/>
                    <a:pt x="73" y="2"/>
                    <a:pt x="73" y="2"/>
                  </a:cubicBezTo>
                  <a:cubicBezTo>
                    <a:pt x="54" y="2"/>
                    <a:pt x="54" y="2"/>
                    <a:pt x="54" y="2"/>
                  </a:cubicBezTo>
                  <a:cubicBezTo>
                    <a:pt x="54" y="11"/>
                    <a:pt x="54" y="11"/>
                    <a:pt x="54" y="11"/>
                  </a:cubicBezTo>
                  <a:cubicBezTo>
                    <a:pt x="49" y="4"/>
                    <a:pt x="41" y="0"/>
                    <a:pt x="31" y="0"/>
                  </a:cubicBezTo>
                  <a:cubicBezTo>
                    <a:pt x="13" y="0"/>
                    <a:pt x="0" y="14"/>
                    <a:pt x="0" y="33"/>
                  </a:cubicBezTo>
                  <a:cubicBezTo>
                    <a:pt x="0" y="52"/>
                    <a:pt x="13" y="66"/>
                    <a:pt x="31" y="66"/>
                  </a:cubicBezTo>
                  <a:cubicBezTo>
                    <a:pt x="41" y="66"/>
                    <a:pt x="49" y="62"/>
                    <a:pt x="54" y="55"/>
                  </a:cubicBezTo>
                  <a:cubicBezTo>
                    <a:pt x="54" y="65"/>
                    <a:pt x="54" y="65"/>
                    <a:pt x="54" y="65"/>
                  </a:cubicBezTo>
                  <a:cubicBezTo>
                    <a:pt x="73" y="65"/>
                    <a:pt x="73" y="65"/>
                    <a:pt x="73" y="65"/>
                  </a:cubicBezTo>
                  <a:cubicBezTo>
                    <a:pt x="73" y="56"/>
                    <a:pt x="73" y="56"/>
                    <a:pt x="73" y="56"/>
                  </a:cubicBezTo>
                  <a:cubicBezTo>
                    <a:pt x="64" y="56"/>
                    <a:pt x="64" y="56"/>
                    <a:pt x="64" y="56"/>
                  </a:cubicBezTo>
                  <a:cubicBezTo>
                    <a:pt x="64" y="10"/>
                    <a:pt x="64" y="10"/>
                    <a:pt x="64" y="10"/>
                  </a:cubicBezTo>
                  <a:lnTo>
                    <a:pt x="73" y="10"/>
                  </a:lnTo>
                  <a:close/>
                  <a:moveTo>
                    <a:pt x="33" y="58"/>
                  </a:moveTo>
                  <a:cubicBezTo>
                    <a:pt x="20" y="58"/>
                    <a:pt x="11" y="47"/>
                    <a:pt x="11" y="33"/>
                  </a:cubicBezTo>
                  <a:cubicBezTo>
                    <a:pt x="11" y="19"/>
                    <a:pt x="20" y="9"/>
                    <a:pt x="33" y="9"/>
                  </a:cubicBezTo>
                  <a:cubicBezTo>
                    <a:pt x="46" y="9"/>
                    <a:pt x="54" y="19"/>
                    <a:pt x="54" y="33"/>
                  </a:cubicBezTo>
                  <a:cubicBezTo>
                    <a:pt x="54" y="47"/>
                    <a:pt x="46" y="58"/>
                    <a:pt x="33" y="58"/>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8"/>
            <p:cNvSpPr>
              <a:spLocks noEditPoints="1"/>
            </p:cNvSpPr>
            <p:nvPr/>
          </p:nvSpPr>
          <p:spPr bwMode="gray">
            <a:xfrm>
              <a:off x="5609596" y="3110023"/>
              <a:ext cx="726848" cy="752870"/>
            </a:xfrm>
            <a:custGeom>
              <a:avLst/>
              <a:gdLst>
                <a:gd name="T0" fmla="*/ 65 w 65"/>
                <a:gd name="T1" fmla="*/ 32 h 66"/>
                <a:gd name="T2" fmla="*/ 33 w 65"/>
                <a:gd name="T3" fmla="*/ 0 h 66"/>
                <a:gd name="T4" fmla="*/ 0 w 65"/>
                <a:gd name="T5" fmla="*/ 33 h 66"/>
                <a:gd name="T6" fmla="*/ 33 w 65"/>
                <a:gd name="T7" fmla="*/ 66 h 66"/>
                <a:gd name="T8" fmla="*/ 63 w 65"/>
                <a:gd name="T9" fmla="*/ 48 h 66"/>
                <a:gd name="T10" fmla="*/ 53 w 65"/>
                <a:gd name="T11" fmla="*/ 48 h 66"/>
                <a:gd name="T12" fmla="*/ 34 w 65"/>
                <a:gd name="T13" fmla="*/ 58 h 66"/>
                <a:gd name="T14" fmla="*/ 11 w 65"/>
                <a:gd name="T15" fmla="*/ 37 h 66"/>
                <a:gd name="T16" fmla="*/ 65 w 65"/>
                <a:gd name="T17" fmla="*/ 37 h 66"/>
                <a:gd name="T18" fmla="*/ 65 w 65"/>
                <a:gd name="T19" fmla="*/ 32 h 66"/>
                <a:gd name="T20" fmla="*/ 11 w 65"/>
                <a:gd name="T21" fmla="*/ 28 h 66"/>
                <a:gd name="T22" fmla="*/ 33 w 65"/>
                <a:gd name="T23" fmla="*/ 8 h 66"/>
                <a:gd name="T24" fmla="*/ 55 w 65"/>
                <a:gd name="T25" fmla="*/ 28 h 66"/>
                <a:gd name="T26" fmla="*/ 11 w 65"/>
                <a:gd name="T27"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6">
                  <a:moveTo>
                    <a:pt x="65" y="32"/>
                  </a:moveTo>
                  <a:cubicBezTo>
                    <a:pt x="65" y="13"/>
                    <a:pt x="53" y="0"/>
                    <a:pt x="33" y="0"/>
                  </a:cubicBezTo>
                  <a:cubicBezTo>
                    <a:pt x="14" y="0"/>
                    <a:pt x="0" y="14"/>
                    <a:pt x="0" y="33"/>
                  </a:cubicBezTo>
                  <a:cubicBezTo>
                    <a:pt x="0" y="53"/>
                    <a:pt x="14" y="66"/>
                    <a:pt x="33" y="66"/>
                  </a:cubicBezTo>
                  <a:cubicBezTo>
                    <a:pt x="47" y="66"/>
                    <a:pt x="58" y="59"/>
                    <a:pt x="63" y="48"/>
                  </a:cubicBezTo>
                  <a:cubicBezTo>
                    <a:pt x="53" y="48"/>
                    <a:pt x="53" y="48"/>
                    <a:pt x="53" y="48"/>
                  </a:cubicBezTo>
                  <a:cubicBezTo>
                    <a:pt x="50" y="54"/>
                    <a:pt x="43" y="58"/>
                    <a:pt x="34" y="58"/>
                  </a:cubicBezTo>
                  <a:cubicBezTo>
                    <a:pt x="19" y="58"/>
                    <a:pt x="12" y="49"/>
                    <a:pt x="11" y="37"/>
                  </a:cubicBezTo>
                  <a:cubicBezTo>
                    <a:pt x="65" y="37"/>
                    <a:pt x="65" y="37"/>
                    <a:pt x="65" y="37"/>
                  </a:cubicBezTo>
                  <a:lnTo>
                    <a:pt x="65" y="32"/>
                  </a:lnTo>
                  <a:close/>
                  <a:moveTo>
                    <a:pt x="11" y="28"/>
                  </a:moveTo>
                  <a:cubicBezTo>
                    <a:pt x="12" y="17"/>
                    <a:pt x="20" y="8"/>
                    <a:pt x="33" y="8"/>
                  </a:cubicBezTo>
                  <a:cubicBezTo>
                    <a:pt x="47" y="8"/>
                    <a:pt x="54" y="18"/>
                    <a:pt x="55" y="28"/>
                  </a:cubicBezTo>
                  <a:lnTo>
                    <a:pt x="11" y="2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gray">
            <a:xfrm>
              <a:off x="7611053" y="2950962"/>
              <a:ext cx="358155" cy="901331"/>
            </a:xfrm>
            <a:custGeom>
              <a:avLst/>
              <a:gdLst>
                <a:gd name="T0" fmla="*/ 20 w 32"/>
                <a:gd name="T1" fmla="*/ 62 h 79"/>
                <a:gd name="T2" fmla="*/ 20 w 32"/>
                <a:gd name="T3" fmla="*/ 24 h 79"/>
                <a:gd name="T4" fmla="*/ 32 w 32"/>
                <a:gd name="T5" fmla="*/ 24 h 79"/>
                <a:gd name="T6" fmla="*/ 32 w 32"/>
                <a:gd name="T7" fmla="*/ 16 h 79"/>
                <a:gd name="T8" fmla="*/ 20 w 32"/>
                <a:gd name="T9" fmla="*/ 16 h 79"/>
                <a:gd name="T10" fmla="*/ 20 w 32"/>
                <a:gd name="T11" fmla="*/ 0 h 79"/>
                <a:gd name="T12" fmla="*/ 9 w 32"/>
                <a:gd name="T13" fmla="*/ 0 h 79"/>
                <a:gd name="T14" fmla="*/ 9 w 32"/>
                <a:gd name="T15" fmla="*/ 16 h 79"/>
                <a:gd name="T16" fmla="*/ 0 w 32"/>
                <a:gd name="T17" fmla="*/ 16 h 79"/>
                <a:gd name="T18" fmla="*/ 0 w 32"/>
                <a:gd name="T19" fmla="*/ 24 h 79"/>
                <a:gd name="T20" fmla="*/ 9 w 32"/>
                <a:gd name="T21" fmla="*/ 24 h 79"/>
                <a:gd name="T22" fmla="*/ 9 w 32"/>
                <a:gd name="T23" fmla="*/ 63 h 79"/>
                <a:gd name="T24" fmla="*/ 26 w 32"/>
                <a:gd name="T25" fmla="*/ 79 h 79"/>
                <a:gd name="T26" fmla="*/ 32 w 32"/>
                <a:gd name="T27" fmla="*/ 79 h 79"/>
                <a:gd name="T28" fmla="*/ 32 w 32"/>
                <a:gd name="T29" fmla="*/ 70 h 79"/>
                <a:gd name="T30" fmla="*/ 27 w 32"/>
                <a:gd name="T31" fmla="*/ 71 h 79"/>
                <a:gd name="T32" fmla="*/ 20 w 32"/>
                <a:gd name="T33"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9">
                  <a:moveTo>
                    <a:pt x="20" y="62"/>
                  </a:moveTo>
                  <a:cubicBezTo>
                    <a:pt x="20" y="24"/>
                    <a:pt x="20" y="24"/>
                    <a:pt x="20" y="24"/>
                  </a:cubicBezTo>
                  <a:cubicBezTo>
                    <a:pt x="32" y="24"/>
                    <a:pt x="32" y="24"/>
                    <a:pt x="32" y="24"/>
                  </a:cubicBezTo>
                  <a:cubicBezTo>
                    <a:pt x="32" y="16"/>
                    <a:pt x="32" y="16"/>
                    <a:pt x="32" y="16"/>
                  </a:cubicBezTo>
                  <a:cubicBezTo>
                    <a:pt x="20" y="16"/>
                    <a:pt x="20" y="16"/>
                    <a:pt x="20" y="16"/>
                  </a:cubicBezTo>
                  <a:cubicBezTo>
                    <a:pt x="20" y="0"/>
                    <a:pt x="20" y="0"/>
                    <a:pt x="20" y="0"/>
                  </a:cubicBezTo>
                  <a:cubicBezTo>
                    <a:pt x="9" y="0"/>
                    <a:pt x="9" y="0"/>
                    <a:pt x="9" y="0"/>
                  </a:cubicBezTo>
                  <a:cubicBezTo>
                    <a:pt x="9" y="16"/>
                    <a:pt x="9" y="16"/>
                    <a:pt x="9" y="16"/>
                  </a:cubicBezTo>
                  <a:cubicBezTo>
                    <a:pt x="0" y="16"/>
                    <a:pt x="0" y="16"/>
                    <a:pt x="0" y="16"/>
                  </a:cubicBezTo>
                  <a:cubicBezTo>
                    <a:pt x="0" y="24"/>
                    <a:pt x="0" y="24"/>
                    <a:pt x="0" y="24"/>
                  </a:cubicBezTo>
                  <a:cubicBezTo>
                    <a:pt x="9" y="24"/>
                    <a:pt x="9" y="24"/>
                    <a:pt x="9" y="24"/>
                  </a:cubicBezTo>
                  <a:cubicBezTo>
                    <a:pt x="9" y="63"/>
                    <a:pt x="9" y="63"/>
                    <a:pt x="9" y="63"/>
                  </a:cubicBezTo>
                  <a:cubicBezTo>
                    <a:pt x="9" y="74"/>
                    <a:pt x="14" y="79"/>
                    <a:pt x="26" y="79"/>
                  </a:cubicBezTo>
                  <a:cubicBezTo>
                    <a:pt x="28" y="79"/>
                    <a:pt x="31" y="79"/>
                    <a:pt x="32" y="79"/>
                  </a:cubicBezTo>
                  <a:cubicBezTo>
                    <a:pt x="32" y="70"/>
                    <a:pt x="32" y="70"/>
                    <a:pt x="32" y="70"/>
                  </a:cubicBezTo>
                  <a:cubicBezTo>
                    <a:pt x="30" y="71"/>
                    <a:pt x="29" y="71"/>
                    <a:pt x="27" y="71"/>
                  </a:cubicBezTo>
                  <a:cubicBezTo>
                    <a:pt x="22" y="71"/>
                    <a:pt x="20" y="69"/>
                    <a:pt x="20" y="62"/>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gray">
            <a:xfrm>
              <a:off x="7273965" y="2813115"/>
              <a:ext cx="337087" cy="1039177"/>
            </a:xfrm>
            <a:custGeom>
              <a:avLst/>
              <a:gdLst>
                <a:gd name="T0" fmla="*/ 24 w 30"/>
                <a:gd name="T1" fmla="*/ 91 h 91"/>
                <a:gd name="T2" fmla="*/ 30 w 30"/>
                <a:gd name="T3" fmla="*/ 91 h 91"/>
                <a:gd name="T4" fmla="*/ 30 w 30"/>
                <a:gd name="T5" fmla="*/ 82 h 91"/>
                <a:gd name="T6" fmla="*/ 26 w 30"/>
                <a:gd name="T7" fmla="*/ 83 h 91"/>
                <a:gd name="T8" fmla="*/ 19 w 30"/>
                <a:gd name="T9" fmla="*/ 74 h 91"/>
                <a:gd name="T10" fmla="*/ 19 w 30"/>
                <a:gd name="T11" fmla="*/ 0 h 91"/>
                <a:gd name="T12" fmla="*/ 0 w 30"/>
                <a:gd name="T13" fmla="*/ 0 h 91"/>
                <a:gd name="T14" fmla="*/ 0 w 30"/>
                <a:gd name="T15" fmla="*/ 8 h 91"/>
                <a:gd name="T16" fmla="*/ 9 w 30"/>
                <a:gd name="T17" fmla="*/ 8 h 91"/>
                <a:gd name="T18" fmla="*/ 9 w 30"/>
                <a:gd name="T19" fmla="*/ 74 h 91"/>
                <a:gd name="T20" fmla="*/ 24 w 30"/>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1">
                  <a:moveTo>
                    <a:pt x="24" y="91"/>
                  </a:moveTo>
                  <a:cubicBezTo>
                    <a:pt x="26" y="91"/>
                    <a:pt x="29" y="91"/>
                    <a:pt x="30" y="91"/>
                  </a:cubicBezTo>
                  <a:cubicBezTo>
                    <a:pt x="30" y="82"/>
                    <a:pt x="30" y="82"/>
                    <a:pt x="30" y="82"/>
                  </a:cubicBezTo>
                  <a:cubicBezTo>
                    <a:pt x="28" y="83"/>
                    <a:pt x="27" y="83"/>
                    <a:pt x="26" y="83"/>
                  </a:cubicBezTo>
                  <a:cubicBezTo>
                    <a:pt x="21" y="83"/>
                    <a:pt x="19" y="80"/>
                    <a:pt x="19" y="74"/>
                  </a:cubicBezTo>
                  <a:cubicBezTo>
                    <a:pt x="19" y="0"/>
                    <a:pt x="19" y="0"/>
                    <a:pt x="19" y="0"/>
                  </a:cubicBezTo>
                  <a:cubicBezTo>
                    <a:pt x="0" y="0"/>
                    <a:pt x="0" y="0"/>
                    <a:pt x="0" y="0"/>
                  </a:cubicBezTo>
                  <a:cubicBezTo>
                    <a:pt x="0" y="8"/>
                    <a:pt x="0" y="8"/>
                    <a:pt x="0" y="8"/>
                  </a:cubicBezTo>
                  <a:cubicBezTo>
                    <a:pt x="9" y="8"/>
                    <a:pt x="9" y="8"/>
                    <a:pt x="9" y="8"/>
                  </a:cubicBezTo>
                  <a:cubicBezTo>
                    <a:pt x="9" y="74"/>
                    <a:pt x="9" y="74"/>
                    <a:pt x="9" y="74"/>
                  </a:cubicBezTo>
                  <a:cubicBezTo>
                    <a:pt x="9" y="85"/>
                    <a:pt x="13" y="91"/>
                    <a:pt x="24" y="91"/>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gray">
            <a:xfrm>
              <a:off x="3608139" y="2781300"/>
              <a:ext cx="905923" cy="1092200"/>
            </a:xfrm>
            <a:custGeom>
              <a:avLst/>
              <a:gdLst>
                <a:gd name="T0" fmla="*/ 28 w 81"/>
                <a:gd name="T1" fmla="*/ 65 h 96"/>
                <a:gd name="T2" fmla="*/ 41 w 81"/>
                <a:gd name="T3" fmla="*/ 74 h 96"/>
                <a:gd name="T4" fmla="*/ 52 w 81"/>
                <a:gd name="T5" fmla="*/ 68 h 96"/>
                <a:gd name="T6" fmla="*/ 36 w 81"/>
                <a:gd name="T7" fmla="*/ 59 h 96"/>
                <a:gd name="T8" fmla="*/ 12 w 81"/>
                <a:gd name="T9" fmla="*/ 50 h 96"/>
                <a:gd name="T10" fmla="*/ 1 w 81"/>
                <a:gd name="T11" fmla="*/ 29 h 96"/>
                <a:gd name="T12" fmla="*/ 39 w 81"/>
                <a:gd name="T13" fmla="*/ 0 h 96"/>
                <a:gd name="T14" fmla="*/ 78 w 81"/>
                <a:gd name="T15" fmla="*/ 29 h 96"/>
                <a:gd name="T16" fmla="*/ 51 w 81"/>
                <a:gd name="T17" fmla="*/ 29 h 96"/>
                <a:gd name="T18" fmla="*/ 39 w 81"/>
                <a:gd name="T19" fmla="*/ 21 h 96"/>
                <a:gd name="T20" fmla="*/ 30 w 81"/>
                <a:gd name="T21" fmla="*/ 27 h 96"/>
                <a:gd name="T22" fmla="*/ 43 w 81"/>
                <a:gd name="T23" fmla="*/ 35 h 96"/>
                <a:gd name="T24" fmla="*/ 69 w 81"/>
                <a:gd name="T25" fmla="*/ 43 h 96"/>
                <a:gd name="T26" fmla="*/ 81 w 81"/>
                <a:gd name="T27" fmla="*/ 65 h 96"/>
                <a:gd name="T28" fmla="*/ 40 w 81"/>
                <a:gd name="T29" fmla="*/ 96 h 96"/>
                <a:gd name="T30" fmla="*/ 0 w 81"/>
                <a:gd name="T31" fmla="*/ 65 h 96"/>
                <a:gd name="T32" fmla="*/ 28 w 81"/>
                <a:gd name="T33"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96">
                  <a:moveTo>
                    <a:pt x="28" y="65"/>
                  </a:moveTo>
                  <a:cubicBezTo>
                    <a:pt x="29" y="72"/>
                    <a:pt x="33" y="74"/>
                    <a:pt x="41" y="74"/>
                  </a:cubicBezTo>
                  <a:cubicBezTo>
                    <a:pt x="48" y="74"/>
                    <a:pt x="52" y="72"/>
                    <a:pt x="52" y="68"/>
                  </a:cubicBezTo>
                  <a:cubicBezTo>
                    <a:pt x="52" y="62"/>
                    <a:pt x="47" y="62"/>
                    <a:pt x="36" y="59"/>
                  </a:cubicBezTo>
                  <a:cubicBezTo>
                    <a:pt x="24" y="55"/>
                    <a:pt x="15" y="53"/>
                    <a:pt x="12" y="50"/>
                  </a:cubicBezTo>
                  <a:cubicBezTo>
                    <a:pt x="5" y="45"/>
                    <a:pt x="1" y="38"/>
                    <a:pt x="1" y="29"/>
                  </a:cubicBezTo>
                  <a:cubicBezTo>
                    <a:pt x="1" y="11"/>
                    <a:pt x="15" y="0"/>
                    <a:pt x="39" y="0"/>
                  </a:cubicBezTo>
                  <a:cubicBezTo>
                    <a:pt x="63" y="0"/>
                    <a:pt x="77" y="10"/>
                    <a:pt x="78" y="29"/>
                  </a:cubicBezTo>
                  <a:cubicBezTo>
                    <a:pt x="51" y="29"/>
                    <a:pt x="51" y="29"/>
                    <a:pt x="51" y="29"/>
                  </a:cubicBezTo>
                  <a:cubicBezTo>
                    <a:pt x="50" y="23"/>
                    <a:pt x="46" y="21"/>
                    <a:pt x="39" y="21"/>
                  </a:cubicBezTo>
                  <a:cubicBezTo>
                    <a:pt x="33" y="21"/>
                    <a:pt x="30" y="23"/>
                    <a:pt x="30" y="27"/>
                  </a:cubicBezTo>
                  <a:cubicBezTo>
                    <a:pt x="30" y="32"/>
                    <a:pt x="34" y="33"/>
                    <a:pt x="43" y="35"/>
                  </a:cubicBezTo>
                  <a:cubicBezTo>
                    <a:pt x="54" y="38"/>
                    <a:pt x="63" y="40"/>
                    <a:pt x="69" y="43"/>
                  </a:cubicBezTo>
                  <a:cubicBezTo>
                    <a:pt x="77" y="49"/>
                    <a:pt x="81" y="55"/>
                    <a:pt x="81" y="65"/>
                  </a:cubicBezTo>
                  <a:cubicBezTo>
                    <a:pt x="81" y="84"/>
                    <a:pt x="66" y="96"/>
                    <a:pt x="40" y="96"/>
                  </a:cubicBezTo>
                  <a:cubicBezTo>
                    <a:pt x="16" y="96"/>
                    <a:pt x="1" y="84"/>
                    <a:pt x="0" y="65"/>
                  </a:cubicBezTo>
                  <a:lnTo>
                    <a:pt x="28" y="65"/>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gray">
            <a:xfrm>
              <a:off x="1701491" y="2781300"/>
              <a:ext cx="1011262" cy="1092200"/>
            </a:xfrm>
            <a:custGeom>
              <a:avLst/>
              <a:gdLst>
                <a:gd name="T0" fmla="*/ 90 w 90"/>
                <a:gd name="T1" fmla="*/ 58 h 96"/>
                <a:gd name="T2" fmla="*/ 46 w 90"/>
                <a:gd name="T3" fmla="*/ 96 h 96"/>
                <a:gd name="T4" fmla="*/ 0 w 90"/>
                <a:gd name="T5" fmla="*/ 48 h 96"/>
                <a:gd name="T6" fmla="*/ 46 w 90"/>
                <a:gd name="T7" fmla="*/ 0 h 96"/>
                <a:gd name="T8" fmla="*/ 89 w 90"/>
                <a:gd name="T9" fmla="*/ 37 h 96"/>
                <a:gd name="T10" fmla="*/ 62 w 90"/>
                <a:gd name="T11" fmla="*/ 37 h 96"/>
                <a:gd name="T12" fmla="*/ 46 w 90"/>
                <a:gd name="T13" fmla="*/ 23 h 96"/>
                <a:gd name="T14" fmla="*/ 29 w 90"/>
                <a:gd name="T15" fmla="*/ 48 h 96"/>
                <a:gd name="T16" fmla="*/ 47 w 90"/>
                <a:gd name="T17" fmla="*/ 73 h 96"/>
                <a:gd name="T18" fmla="*/ 62 w 90"/>
                <a:gd name="T19" fmla="*/ 58 h 96"/>
                <a:gd name="T20" fmla="*/ 90 w 90"/>
                <a:gd name="T21"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6">
                  <a:moveTo>
                    <a:pt x="90" y="58"/>
                  </a:moveTo>
                  <a:cubicBezTo>
                    <a:pt x="88" y="82"/>
                    <a:pt x="72" y="96"/>
                    <a:pt x="46" y="96"/>
                  </a:cubicBezTo>
                  <a:cubicBezTo>
                    <a:pt x="17" y="96"/>
                    <a:pt x="0" y="78"/>
                    <a:pt x="0" y="48"/>
                  </a:cubicBezTo>
                  <a:cubicBezTo>
                    <a:pt x="0" y="18"/>
                    <a:pt x="17" y="0"/>
                    <a:pt x="46" y="0"/>
                  </a:cubicBezTo>
                  <a:cubicBezTo>
                    <a:pt x="72" y="0"/>
                    <a:pt x="88" y="13"/>
                    <a:pt x="89" y="37"/>
                  </a:cubicBezTo>
                  <a:cubicBezTo>
                    <a:pt x="62" y="37"/>
                    <a:pt x="62" y="37"/>
                    <a:pt x="62" y="37"/>
                  </a:cubicBezTo>
                  <a:cubicBezTo>
                    <a:pt x="61" y="28"/>
                    <a:pt x="55" y="23"/>
                    <a:pt x="46" y="23"/>
                  </a:cubicBezTo>
                  <a:cubicBezTo>
                    <a:pt x="35" y="23"/>
                    <a:pt x="29" y="31"/>
                    <a:pt x="29" y="48"/>
                  </a:cubicBezTo>
                  <a:cubicBezTo>
                    <a:pt x="29" y="65"/>
                    <a:pt x="35" y="73"/>
                    <a:pt x="47" y="73"/>
                  </a:cubicBezTo>
                  <a:cubicBezTo>
                    <a:pt x="56" y="73"/>
                    <a:pt x="61" y="68"/>
                    <a:pt x="62" y="58"/>
                  </a:cubicBezTo>
                  <a:lnTo>
                    <a:pt x="90" y="5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gray">
            <a:xfrm>
              <a:off x="2649550" y="2813115"/>
              <a:ext cx="1011262" cy="1028570"/>
            </a:xfrm>
            <a:custGeom>
              <a:avLst/>
              <a:gdLst>
                <a:gd name="T0" fmla="*/ 0 w 639"/>
                <a:gd name="T1" fmla="*/ 0 h 645"/>
                <a:gd name="T2" fmla="*/ 206 w 639"/>
                <a:gd name="T3" fmla="*/ 0 h 645"/>
                <a:gd name="T4" fmla="*/ 320 w 639"/>
                <a:gd name="T5" fmla="*/ 415 h 645"/>
                <a:gd name="T6" fmla="*/ 433 w 639"/>
                <a:gd name="T7" fmla="*/ 0 h 645"/>
                <a:gd name="T8" fmla="*/ 639 w 639"/>
                <a:gd name="T9" fmla="*/ 0 h 645"/>
                <a:gd name="T10" fmla="*/ 419 w 639"/>
                <a:gd name="T11" fmla="*/ 645 h 645"/>
                <a:gd name="T12" fmla="*/ 213 w 639"/>
                <a:gd name="T13" fmla="*/ 645 h 645"/>
                <a:gd name="T14" fmla="*/ 0 w 639"/>
                <a:gd name="T15" fmla="*/ 0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645">
                  <a:moveTo>
                    <a:pt x="0" y="0"/>
                  </a:moveTo>
                  <a:lnTo>
                    <a:pt x="206" y="0"/>
                  </a:lnTo>
                  <a:lnTo>
                    <a:pt x="320" y="415"/>
                  </a:lnTo>
                  <a:lnTo>
                    <a:pt x="433" y="0"/>
                  </a:lnTo>
                  <a:lnTo>
                    <a:pt x="639" y="0"/>
                  </a:lnTo>
                  <a:lnTo>
                    <a:pt x="419" y="645"/>
                  </a:lnTo>
                  <a:lnTo>
                    <a:pt x="213" y="645"/>
                  </a:lnTo>
                  <a:lnTo>
                    <a:pt x="0" y="0"/>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gray">
            <a:xfrm>
              <a:off x="279400" y="2781300"/>
              <a:ext cx="1295683" cy="1092200"/>
            </a:xfrm>
            <a:custGeom>
              <a:avLst/>
              <a:gdLst>
                <a:gd name="T0" fmla="*/ 4 w 115"/>
                <a:gd name="T1" fmla="*/ 42 h 96"/>
                <a:gd name="T2" fmla="*/ 0 w 115"/>
                <a:gd name="T3" fmla="*/ 33 h 96"/>
                <a:gd name="T4" fmla="*/ 4 w 115"/>
                <a:gd name="T5" fmla="*/ 23 h 96"/>
                <a:gd name="T6" fmla="*/ 22 w 115"/>
                <a:gd name="T7" fmla="*/ 4 h 96"/>
                <a:gd name="T8" fmla="*/ 32 w 115"/>
                <a:gd name="T9" fmla="*/ 0 h 96"/>
                <a:gd name="T10" fmla="*/ 42 w 115"/>
                <a:gd name="T11" fmla="*/ 4 h 96"/>
                <a:gd name="T12" fmla="*/ 58 w 115"/>
                <a:gd name="T13" fmla="*/ 20 h 96"/>
                <a:gd name="T14" fmla="*/ 73 w 115"/>
                <a:gd name="T15" fmla="*/ 4 h 96"/>
                <a:gd name="T16" fmla="*/ 83 w 115"/>
                <a:gd name="T17" fmla="*/ 0 h 96"/>
                <a:gd name="T18" fmla="*/ 93 w 115"/>
                <a:gd name="T19" fmla="*/ 4 h 96"/>
                <a:gd name="T20" fmla="*/ 111 w 115"/>
                <a:gd name="T21" fmla="*/ 23 h 96"/>
                <a:gd name="T22" fmla="*/ 115 w 115"/>
                <a:gd name="T23" fmla="*/ 33 h 96"/>
                <a:gd name="T24" fmla="*/ 111 w 115"/>
                <a:gd name="T25" fmla="*/ 42 h 96"/>
                <a:gd name="T26" fmla="*/ 58 w 115"/>
                <a:gd name="T27" fmla="*/ 96 h 96"/>
                <a:gd name="T28" fmla="*/ 57 w 115"/>
                <a:gd name="T29" fmla="*/ 96 h 96"/>
                <a:gd name="T30" fmla="*/ 4 w 115"/>
                <a:gd name="T31"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6">
                  <a:moveTo>
                    <a:pt x="4" y="42"/>
                  </a:moveTo>
                  <a:cubicBezTo>
                    <a:pt x="1" y="40"/>
                    <a:pt x="0" y="36"/>
                    <a:pt x="0" y="33"/>
                  </a:cubicBezTo>
                  <a:cubicBezTo>
                    <a:pt x="0" y="29"/>
                    <a:pt x="1" y="25"/>
                    <a:pt x="4" y="23"/>
                  </a:cubicBezTo>
                  <a:cubicBezTo>
                    <a:pt x="22" y="4"/>
                    <a:pt x="22" y="4"/>
                    <a:pt x="22" y="4"/>
                  </a:cubicBezTo>
                  <a:cubicBezTo>
                    <a:pt x="25" y="1"/>
                    <a:pt x="29" y="0"/>
                    <a:pt x="32" y="0"/>
                  </a:cubicBezTo>
                  <a:cubicBezTo>
                    <a:pt x="36" y="0"/>
                    <a:pt x="39" y="1"/>
                    <a:pt x="42" y="4"/>
                  </a:cubicBezTo>
                  <a:cubicBezTo>
                    <a:pt x="58" y="20"/>
                    <a:pt x="58" y="20"/>
                    <a:pt x="58" y="20"/>
                  </a:cubicBezTo>
                  <a:cubicBezTo>
                    <a:pt x="73" y="4"/>
                    <a:pt x="73" y="4"/>
                    <a:pt x="73" y="4"/>
                  </a:cubicBezTo>
                  <a:cubicBezTo>
                    <a:pt x="76" y="1"/>
                    <a:pt x="79" y="0"/>
                    <a:pt x="83" y="0"/>
                  </a:cubicBezTo>
                  <a:cubicBezTo>
                    <a:pt x="87" y="0"/>
                    <a:pt x="90" y="1"/>
                    <a:pt x="93" y="4"/>
                  </a:cubicBezTo>
                  <a:cubicBezTo>
                    <a:pt x="111" y="23"/>
                    <a:pt x="111" y="23"/>
                    <a:pt x="111" y="23"/>
                  </a:cubicBezTo>
                  <a:cubicBezTo>
                    <a:pt x="114" y="25"/>
                    <a:pt x="115" y="29"/>
                    <a:pt x="115" y="33"/>
                  </a:cubicBezTo>
                  <a:cubicBezTo>
                    <a:pt x="115" y="36"/>
                    <a:pt x="114" y="40"/>
                    <a:pt x="111" y="42"/>
                  </a:cubicBezTo>
                  <a:cubicBezTo>
                    <a:pt x="58" y="96"/>
                    <a:pt x="58" y="96"/>
                    <a:pt x="58" y="96"/>
                  </a:cubicBezTo>
                  <a:cubicBezTo>
                    <a:pt x="57" y="96"/>
                    <a:pt x="57" y="96"/>
                    <a:pt x="57" y="96"/>
                  </a:cubicBezTo>
                  <a:lnTo>
                    <a:pt x="4" y="4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bwMode="gray">
          <a:xfrm>
            <a:off x="460349" y="877824"/>
            <a:ext cx="4572000" cy="1165860"/>
          </a:xfrm>
        </p:spPr>
        <p:txBody>
          <a:bodyPr rIns="0"/>
          <a:lstStyle>
            <a:lvl1pPr marL="0" marR="0" indent="0" algn="l">
              <a:lnSpc>
                <a:spcPct val="80000"/>
              </a:lnSpc>
              <a:spcAft>
                <a:spcPts val="0"/>
              </a:spcAft>
              <a:defRPr sz="4400" b="1" cap="none">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460349" y="2267712"/>
            <a:ext cx="4572000" cy="754379"/>
          </a:xfrm>
        </p:spPr>
        <p:txBody>
          <a:bodyPr rIns="0"/>
          <a:lstStyle>
            <a:lvl1pPr marL="0" marR="0" indent="0">
              <a:spcBef>
                <a:spcPts val="300"/>
              </a:spcBef>
              <a:spcAft>
                <a:spcPts val="0"/>
              </a:spcAft>
              <a:buNone/>
              <a:defRPr sz="24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Footer Placeholder 3"/>
          <p:cNvSpPr>
            <a:spLocks noGrp="1"/>
          </p:cNvSpPr>
          <p:nvPr>
            <p:ph type="ftr" sz="quarter" idx="10"/>
          </p:nvPr>
        </p:nvSpPr>
        <p:spPr/>
        <p:txBody>
          <a:bodyPr/>
          <a:lstStyle>
            <a:lvl1pPr>
              <a:defRPr>
                <a:solidFill>
                  <a:schemeClr val="tx1">
                    <a:lumMod val="50000"/>
                    <a:lumOff val="50000"/>
                  </a:schemeClr>
                </a:solidFill>
              </a:defRPr>
            </a:lvl1pPr>
          </a:lstStyle>
          <a:p>
            <a:pPr>
              <a:defRPr/>
            </a:pPr>
            <a:r>
              <a:rPr lang="en-US"/>
              <a:t>© 2014 CVS Health Confidential &amp; Proprietary</a:t>
            </a:r>
            <a:endParaRPr lang="en-US" dirty="0"/>
          </a:p>
        </p:txBody>
      </p:sp>
      <p:sp>
        <p:nvSpPr>
          <p:cNvPr id="17" name="Slide Number Placeholder 6"/>
          <p:cNvSpPr>
            <a:spLocks noGrp="1"/>
          </p:cNvSpPr>
          <p:nvPr>
            <p:ph type="sldNum" sz="quarter" idx="11"/>
          </p:nvPr>
        </p:nvSpPr>
        <p:spPr/>
        <p:txBody>
          <a:bodyPr/>
          <a:lstStyle>
            <a:lvl1pPr>
              <a:defRPr>
                <a:solidFill>
                  <a:schemeClr val="tx1">
                    <a:lumMod val="50000"/>
                    <a:lumOff val="50000"/>
                  </a:schemeClr>
                </a:solidFill>
              </a:defRPr>
            </a:lvl1pPr>
          </a:lstStyle>
          <a:p>
            <a:pPr>
              <a:defRPr/>
            </a:pPr>
            <a:fld id="{C01D2899-20AA-4868-8451-490546D3297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Alternate">
    <p:spTree>
      <p:nvGrpSpPr>
        <p:cNvPr id="1" name=""/>
        <p:cNvGrpSpPr/>
        <p:nvPr/>
      </p:nvGrpSpPr>
      <p:grpSpPr>
        <a:xfrm>
          <a:off x="0" y="0"/>
          <a:ext cx="0" cy="0"/>
          <a:chOff x="0" y="0"/>
          <a:chExt cx="0" cy="0"/>
        </a:xfrm>
      </p:grpSpPr>
      <p:sp>
        <p:nvSpPr>
          <p:cNvPr id="4" name="Rectangle 3"/>
          <p:cNvSpPr/>
          <p:nvPr userDrawn="1"/>
        </p:nvSpPr>
        <p:spPr>
          <a:xfrm>
            <a:off x="0" y="4694238"/>
            <a:ext cx="9144000" cy="449262"/>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err="1">
              <a:solidFill>
                <a:schemeClr val="bg1"/>
              </a:solidFill>
            </a:endParaRPr>
          </a:p>
        </p:txBody>
      </p:sp>
      <p:grpSp>
        <p:nvGrpSpPr>
          <p:cNvPr id="5" name="Group 15"/>
          <p:cNvGrpSpPr>
            <a:grpSpLocks noChangeAspect="1"/>
          </p:cNvGrpSpPr>
          <p:nvPr userDrawn="1"/>
        </p:nvGrpSpPr>
        <p:grpSpPr bwMode="auto">
          <a:xfrm>
            <a:off x="7397750" y="4819650"/>
            <a:ext cx="1293813" cy="163513"/>
            <a:chOff x="279400" y="2781300"/>
            <a:chExt cx="8585200" cy="1092200"/>
          </a:xfrm>
        </p:grpSpPr>
        <p:sp>
          <p:nvSpPr>
            <p:cNvPr id="6" name="Freeform 5"/>
            <p:cNvSpPr>
              <a:spLocks/>
            </p:cNvSpPr>
            <p:nvPr/>
          </p:nvSpPr>
          <p:spPr bwMode="gray">
            <a:xfrm>
              <a:off x="4608871" y="2813115"/>
              <a:ext cx="958589" cy="1039177"/>
            </a:xfrm>
            <a:custGeom>
              <a:avLst/>
              <a:gdLst>
                <a:gd name="T0" fmla="*/ 142 w 604"/>
                <a:gd name="T1" fmla="*/ 272 h 652"/>
                <a:gd name="T2" fmla="*/ 142 w 604"/>
                <a:gd name="T3" fmla="*/ 57 h 652"/>
                <a:gd name="T4" fmla="*/ 206 w 604"/>
                <a:gd name="T5" fmla="*/ 57 h 652"/>
                <a:gd name="T6" fmla="*/ 206 w 604"/>
                <a:gd name="T7" fmla="*/ 0 h 652"/>
                <a:gd name="T8" fmla="*/ 0 w 604"/>
                <a:gd name="T9" fmla="*/ 0 h 652"/>
                <a:gd name="T10" fmla="*/ 0 w 604"/>
                <a:gd name="T11" fmla="*/ 57 h 652"/>
                <a:gd name="T12" fmla="*/ 64 w 604"/>
                <a:gd name="T13" fmla="*/ 57 h 652"/>
                <a:gd name="T14" fmla="*/ 64 w 604"/>
                <a:gd name="T15" fmla="*/ 587 h 652"/>
                <a:gd name="T16" fmla="*/ 0 w 604"/>
                <a:gd name="T17" fmla="*/ 587 h 652"/>
                <a:gd name="T18" fmla="*/ 0 w 604"/>
                <a:gd name="T19" fmla="*/ 652 h 652"/>
                <a:gd name="T20" fmla="*/ 206 w 604"/>
                <a:gd name="T21" fmla="*/ 652 h 652"/>
                <a:gd name="T22" fmla="*/ 206 w 604"/>
                <a:gd name="T23" fmla="*/ 587 h 652"/>
                <a:gd name="T24" fmla="*/ 142 w 604"/>
                <a:gd name="T25" fmla="*/ 587 h 652"/>
                <a:gd name="T26" fmla="*/ 142 w 604"/>
                <a:gd name="T27" fmla="*/ 329 h 652"/>
                <a:gd name="T28" fmla="*/ 462 w 604"/>
                <a:gd name="T29" fmla="*/ 329 h 652"/>
                <a:gd name="T30" fmla="*/ 462 w 604"/>
                <a:gd name="T31" fmla="*/ 587 h 652"/>
                <a:gd name="T32" fmla="*/ 398 w 604"/>
                <a:gd name="T33" fmla="*/ 587 h 652"/>
                <a:gd name="T34" fmla="*/ 398 w 604"/>
                <a:gd name="T35" fmla="*/ 652 h 652"/>
                <a:gd name="T36" fmla="*/ 604 w 604"/>
                <a:gd name="T37" fmla="*/ 652 h 652"/>
                <a:gd name="T38" fmla="*/ 604 w 604"/>
                <a:gd name="T39" fmla="*/ 587 h 652"/>
                <a:gd name="T40" fmla="*/ 540 w 604"/>
                <a:gd name="T41" fmla="*/ 587 h 652"/>
                <a:gd name="T42" fmla="*/ 540 w 604"/>
                <a:gd name="T43" fmla="*/ 57 h 652"/>
                <a:gd name="T44" fmla="*/ 604 w 604"/>
                <a:gd name="T45" fmla="*/ 57 h 652"/>
                <a:gd name="T46" fmla="*/ 604 w 604"/>
                <a:gd name="T47" fmla="*/ 0 h 652"/>
                <a:gd name="T48" fmla="*/ 398 w 604"/>
                <a:gd name="T49" fmla="*/ 0 h 652"/>
                <a:gd name="T50" fmla="*/ 398 w 604"/>
                <a:gd name="T51" fmla="*/ 57 h 652"/>
                <a:gd name="T52" fmla="*/ 462 w 604"/>
                <a:gd name="T53" fmla="*/ 57 h 652"/>
                <a:gd name="T54" fmla="*/ 462 w 604"/>
                <a:gd name="T55" fmla="*/ 272 h 652"/>
                <a:gd name="T56" fmla="*/ 142 w 604"/>
                <a:gd name="T57" fmla="*/ 2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652">
                  <a:moveTo>
                    <a:pt x="142" y="272"/>
                  </a:moveTo>
                  <a:lnTo>
                    <a:pt x="142" y="57"/>
                  </a:lnTo>
                  <a:lnTo>
                    <a:pt x="206" y="57"/>
                  </a:lnTo>
                  <a:lnTo>
                    <a:pt x="206" y="0"/>
                  </a:lnTo>
                  <a:lnTo>
                    <a:pt x="0" y="0"/>
                  </a:lnTo>
                  <a:lnTo>
                    <a:pt x="0" y="57"/>
                  </a:lnTo>
                  <a:lnTo>
                    <a:pt x="64" y="57"/>
                  </a:lnTo>
                  <a:lnTo>
                    <a:pt x="64" y="587"/>
                  </a:lnTo>
                  <a:lnTo>
                    <a:pt x="0" y="587"/>
                  </a:lnTo>
                  <a:lnTo>
                    <a:pt x="0" y="652"/>
                  </a:lnTo>
                  <a:lnTo>
                    <a:pt x="206" y="652"/>
                  </a:lnTo>
                  <a:lnTo>
                    <a:pt x="206" y="587"/>
                  </a:lnTo>
                  <a:lnTo>
                    <a:pt x="142" y="587"/>
                  </a:lnTo>
                  <a:lnTo>
                    <a:pt x="142" y="329"/>
                  </a:lnTo>
                  <a:lnTo>
                    <a:pt x="462" y="329"/>
                  </a:lnTo>
                  <a:lnTo>
                    <a:pt x="462" y="587"/>
                  </a:lnTo>
                  <a:lnTo>
                    <a:pt x="398" y="587"/>
                  </a:lnTo>
                  <a:lnTo>
                    <a:pt x="398" y="652"/>
                  </a:lnTo>
                  <a:lnTo>
                    <a:pt x="604" y="652"/>
                  </a:lnTo>
                  <a:lnTo>
                    <a:pt x="604" y="587"/>
                  </a:lnTo>
                  <a:lnTo>
                    <a:pt x="540" y="587"/>
                  </a:lnTo>
                  <a:lnTo>
                    <a:pt x="540" y="57"/>
                  </a:lnTo>
                  <a:lnTo>
                    <a:pt x="604" y="57"/>
                  </a:lnTo>
                  <a:lnTo>
                    <a:pt x="604" y="0"/>
                  </a:lnTo>
                  <a:lnTo>
                    <a:pt x="398" y="0"/>
                  </a:lnTo>
                  <a:lnTo>
                    <a:pt x="398" y="57"/>
                  </a:lnTo>
                  <a:lnTo>
                    <a:pt x="462" y="57"/>
                  </a:lnTo>
                  <a:lnTo>
                    <a:pt x="462" y="272"/>
                  </a:lnTo>
                  <a:lnTo>
                    <a:pt x="142" y="27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gray">
            <a:xfrm>
              <a:off x="8042949" y="2813115"/>
              <a:ext cx="821651" cy="1039177"/>
            </a:xfrm>
            <a:custGeom>
              <a:avLst/>
              <a:gdLst>
                <a:gd name="T0" fmla="*/ 27 w 73"/>
                <a:gd name="T1" fmla="*/ 82 h 91"/>
                <a:gd name="T2" fmla="*/ 19 w 73"/>
                <a:gd name="T3" fmla="*/ 82 h 91"/>
                <a:gd name="T4" fmla="*/ 19 w 73"/>
                <a:gd name="T5" fmla="*/ 54 h 91"/>
                <a:gd name="T6" fmla="*/ 37 w 73"/>
                <a:gd name="T7" fmla="*/ 35 h 91"/>
                <a:gd name="T8" fmla="*/ 55 w 73"/>
                <a:gd name="T9" fmla="*/ 54 h 91"/>
                <a:gd name="T10" fmla="*/ 55 w 73"/>
                <a:gd name="T11" fmla="*/ 82 h 91"/>
                <a:gd name="T12" fmla="*/ 46 w 73"/>
                <a:gd name="T13" fmla="*/ 82 h 91"/>
                <a:gd name="T14" fmla="*/ 46 w 73"/>
                <a:gd name="T15" fmla="*/ 91 h 91"/>
                <a:gd name="T16" fmla="*/ 73 w 73"/>
                <a:gd name="T17" fmla="*/ 91 h 91"/>
                <a:gd name="T18" fmla="*/ 73 w 73"/>
                <a:gd name="T19" fmla="*/ 82 h 91"/>
                <a:gd name="T20" fmla="*/ 65 w 73"/>
                <a:gd name="T21" fmla="*/ 82 h 91"/>
                <a:gd name="T22" fmla="*/ 65 w 73"/>
                <a:gd name="T23" fmla="*/ 54 h 91"/>
                <a:gd name="T24" fmla="*/ 38 w 73"/>
                <a:gd name="T25" fmla="*/ 26 h 91"/>
                <a:gd name="T26" fmla="*/ 19 w 73"/>
                <a:gd name="T27" fmla="*/ 35 h 91"/>
                <a:gd name="T28" fmla="*/ 19 w 73"/>
                <a:gd name="T29" fmla="*/ 0 h 91"/>
                <a:gd name="T30" fmla="*/ 0 w 73"/>
                <a:gd name="T31" fmla="*/ 0 h 91"/>
                <a:gd name="T32" fmla="*/ 0 w 73"/>
                <a:gd name="T33" fmla="*/ 8 h 91"/>
                <a:gd name="T34" fmla="*/ 9 w 73"/>
                <a:gd name="T35" fmla="*/ 8 h 91"/>
                <a:gd name="T36" fmla="*/ 9 w 73"/>
                <a:gd name="T37" fmla="*/ 82 h 91"/>
                <a:gd name="T38" fmla="*/ 0 w 73"/>
                <a:gd name="T39" fmla="*/ 82 h 91"/>
                <a:gd name="T40" fmla="*/ 0 w 73"/>
                <a:gd name="T41" fmla="*/ 91 h 91"/>
                <a:gd name="T42" fmla="*/ 27 w 73"/>
                <a:gd name="T43" fmla="*/ 91 h 91"/>
                <a:gd name="T44" fmla="*/ 27 w 73"/>
                <a:gd name="T45"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1">
                  <a:moveTo>
                    <a:pt x="27" y="82"/>
                  </a:moveTo>
                  <a:cubicBezTo>
                    <a:pt x="19" y="82"/>
                    <a:pt x="19" y="82"/>
                    <a:pt x="19" y="82"/>
                  </a:cubicBezTo>
                  <a:cubicBezTo>
                    <a:pt x="19" y="54"/>
                    <a:pt x="19" y="54"/>
                    <a:pt x="19" y="54"/>
                  </a:cubicBezTo>
                  <a:cubicBezTo>
                    <a:pt x="19" y="41"/>
                    <a:pt x="25" y="35"/>
                    <a:pt x="37" y="35"/>
                  </a:cubicBezTo>
                  <a:cubicBezTo>
                    <a:pt x="48" y="35"/>
                    <a:pt x="55" y="41"/>
                    <a:pt x="55" y="54"/>
                  </a:cubicBezTo>
                  <a:cubicBezTo>
                    <a:pt x="55" y="82"/>
                    <a:pt x="55" y="82"/>
                    <a:pt x="55" y="82"/>
                  </a:cubicBezTo>
                  <a:cubicBezTo>
                    <a:pt x="46" y="82"/>
                    <a:pt x="46" y="82"/>
                    <a:pt x="46" y="82"/>
                  </a:cubicBezTo>
                  <a:cubicBezTo>
                    <a:pt x="46" y="91"/>
                    <a:pt x="46" y="91"/>
                    <a:pt x="46" y="91"/>
                  </a:cubicBezTo>
                  <a:cubicBezTo>
                    <a:pt x="73" y="91"/>
                    <a:pt x="73" y="91"/>
                    <a:pt x="73" y="91"/>
                  </a:cubicBezTo>
                  <a:cubicBezTo>
                    <a:pt x="73" y="82"/>
                    <a:pt x="73" y="82"/>
                    <a:pt x="73" y="82"/>
                  </a:cubicBezTo>
                  <a:cubicBezTo>
                    <a:pt x="65" y="82"/>
                    <a:pt x="65" y="82"/>
                    <a:pt x="65" y="82"/>
                  </a:cubicBezTo>
                  <a:cubicBezTo>
                    <a:pt x="65" y="54"/>
                    <a:pt x="65" y="54"/>
                    <a:pt x="65" y="54"/>
                  </a:cubicBezTo>
                  <a:cubicBezTo>
                    <a:pt x="65" y="39"/>
                    <a:pt x="55" y="26"/>
                    <a:pt x="38" y="26"/>
                  </a:cubicBezTo>
                  <a:cubicBezTo>
                    <a:pt x="30" y="26"/>
                    <a:pt x="23" y="29"/>
                    <a:pt x="19" y="35"/>
                  </a:cubicBezTo>
                  <a:cubicBezTo>
                    <a:pt x="19" y="0"/>
                    <a:pt x="19" y="0"/>
                    <a:pt x="19" y="0"/>
                  </a:cubicBezTo>
                  <a:cubicBezTo>
                    <a:pt x="0" y="0"/>
                    <a:pt x="0" y="0"/>
                    <a:pt x="0" y="0"/>
                  </a:cubicBezTo>
                  <a:cubicBezTo>
                    <a:pt x="0" y="8"/>
                    <a:pt x="0" y="8"/>
                    <a:pt x="0" y="8"/>
                  </a:cubicBezTo>
                  <a:cubicBezTo>
                    <a:pt x="9" y="8"/>
                    <a:pt x="9" y="8"/>
                    <a:pt x="9" y="8"/>
                  </a:cubicBezTo>
                  <a:cubicBezTo>
                    <a:pt x="9" y="82"/>
                    <a:pt x="9" y="82"/>
                    <a:pt x="9" y="82"/>
                  </a:cubicBezTo>
                  <a:cubicBezTo>
                    <a:pt x="0" y="82"/>
                    <a:pt x="0" y="82"/>
                    <a:pt x="0" y="82"/>
                  </a:cubicBezTo>
                  <a:cubicBezTo>
                    <a:pt x="0" y="91"/>
                    <a:pt x="0" y="91"/>
                    <a:pt x="0" y="91"/>
                  </a:cubicBezTo>
                  <a:cubicBezTo>
                    <a:pt x="27" y="91"/>
                    <a:pt x="27" y="91"/>
                    <a:pt x="27" y="91"/>
                  </a:cubicBezTo>
                  <a:lnTo>
                    <a:pt x="27" y="8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7"/>
            <p:cNvSpPr>
              <a:spLocks noEditPoints="1"/>
            </p:cNvSpPr>
            <p:nvPr/>
          </p:nvSpPr>
          <p:spPr bwMode="gray">
            <a:xfrm>
              <a:off x="6420716" y="3110023"/>
              <a:ext cx="821651" cy="752870"/>
            </a:xfrm>
            <a:custGeom>
              <a:avLst/>
              <a:gdLst>
                <a:gd name="T0" fmla="*/ 73 w 73"/>
                <a:gd name="T1" fmla="*/ 10 h 66"/>
                <a:gd name="T2" fmla="*/ 73 w 73"/>
                <a:gd name="T3" fmla="*/ 2 h 66"/>
                <a:gd name="T4" fmla="*/ 54 w 73"/>
                <a:gd name="T5" fmla="*/ 2 h 66"/>
                <a:gd name="T6" fmla="*/ 54 w 73"/>
                <a:gd name="T7" fmla="*/ 11 h 66"/>
                <a:gd name="T8" fmla="*/ 31 w 73"/>
                <a:gd name="T9" fmla="*/ 0 h 66"/>
                <a:gd name="T10" fmla="*/ 0 w 73"/>
                <a:gd name="T11" fmla="*/ 33 h 66"/>
                <a:gd name="T12" fmla="*/ 31 w 73"/>
                <a:gd name="T13" fmla="*/ 66 h 66"/>
                <a:gd name="T14" fmla="*/ 54 w 73"/>
                <a:gd name="T15" fmla="*/ 55 h 66"/>
                <a:gd name="T16" fmla="*/ 54 w 73"/>
                <a:gd name="T17" fmla="*/ 65 h 66"/>
                <a:gd name="T18" fmla="*/ 73 w 73"/>
                <a:gd name="T19" fmla="*/ 65 h 66"/>
                <a:gd name="T20" fmla="*/ 73 w 73"/>
                <a:gd name="T21" fmla="*/ 56 h 66"/>
                <a:gd name="T22" fmla="*/ 64 w 73"/>
                <a:gd name="T23" fmla="*/ 56 h 66"/>
                <a:gd name="T24" fmla="*/ 64 w 73"/>
                <a:gd name="T25" fmla="*/ 10 h 66"/>
                <a:gd name="T26" fmla="*/ 73 w 73"/>
                <a:gd name="T27" fmla="*/ 10 h 66"/>
                <a:gd name="T28" fmla="*/ 33 w 73"/>
                <a:gd name="T29" fmla="*/ 58 h 66"/>
                <a:gd name="T30" fmla="*/ 11 w 73"/>
                <a:gd name="T31" fmla="*/ 33 h 66"/>
                <a:gd name="T32" fmla="*/ 33 w 73"/>
                <a:gd name="T33" fmla="*/ 9 h 66"/>
                <a:gd name="T34" fmla="*/ 54 w 73"/>
                <a:gd name="T35" fmla="*/ 33 h 66"/>
                <a:gd name="T36" fmla="*/ 33 w 73"/>
                <a:gd name="T3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6">
                  <a:moveTo>
                    <a:pt x="73" y="10"/>
                  </a:moveTo>
                  <a:cubicBezTo>
                    <a:pt x="73" y="2"/>
                    <a:pt x="73" y="2"/>
                    <a:pt x="73" y="2"/>
                  </a:cubicBezTo>
                  <a:cubicBezTo>
                    <a:pt x="54" y="2"/>
                    <a:pt x="54" y="2"/>
                    <a:pt x="54" y="2"/>
                  </a:cubicBezTo>
                  <a:cubicBezTo>
                    <a:pt x="54" y="11"/>
                    <a:pt x="54" y="11"/>
                    <a:pt x="54" y="11"/>
                  </a:cubicBezTo>
                  <a:cubicBezTo>
                    <a:pt x="49" y="4"/>
                    <a:pt x="41" y="0"/>
                    <a:pt x="31" y="0"/>
                  </a:cubicBezTo>
                  <a:cubicBezTo>
                    <a:pt x="13" y="0"/>
                    <a:pt x="0" y="14"/>
                    <a:pt x="0" y="33"/>
                  </a:cubicBezTo>
                  <a:cubicBezTo>
                    <a:pt x="0" y="52"/>
                    <a:pt x="13" y="66"/>
                    <a:pt x="31" y="66"/>
                  </a:cubicBezTo>
                  <a:cubicBezTo>
                    <a:pt x="41" y="66"/>
                    <a:pt x="49" y="62"/>
                    <a:pt x="54" y="55"/>
                  </a:cubicBezTo>
                  <a:cubicBezTo>
                    <a:pt x="54" y="65"/>
                    <a:pt x="54" y="65"/>
                    <a:pt x="54" y="65"/>
                  </a:cubicBezTo>
                  <a:cubicBezTo>
                    <a:pt x="73" y="65"/>
                    <a:pt x="73" y="65"/>
                    <a:pt x="73" y="65"/>
                  </a:cubicBezTo>
                  <a:cubicBezTo>
                    <a:pt x="73" y="56"/>
                    <a:pt x="73" y="56"/>
                    <a:pt x="73" y="56"/>
                  </a:cubicBezTo>
                  <a:cubicBezTo>
                    <a:pt x="64" y="56"/>
                    <a:pt x="64" y="56"/>
                    <a:pt x="64" y="56"/>
                  </a:cubicBezTo>
                  <a:cubicBezTo>
                    <a:pt x="64" y="10"/>
                    <a:pt x="64" y="10"/>
                    <a:pt x="64" y="10"/>
                  </a:cubicBezTo>
                  <a:lnTo>
                    <a:pt x="73" y="10"/>
                  </a:lnTo>
                  <a:close/>
                  <a:moveTo>
                    <a:pt x="33" y="58"/>
                  </a:moveTo>
                  <a:cubicBezTo>
                    <a:pt x="20" y="58"/>
                    <a:pt x="11" y="47"/>
                    <a:pt x="11" y="33"/>
                  </a:cubicBezTo>
                  <a:cubicBezTo>
                    <a:pt x="11" y="19"/>
                    <a:pt x="20" y="9"/>
                    <a:pt x="33" y="9"/>
                  </a:cubicBezTo>
                  <a:cubicBezTo>
                    <a:pt x="46" y="9"/>
                    <a:pt x="54" y="19"/>
                    <a:pt x="54" y="33"/>
                  </a:cubicBezTo>
                  <a:cubicBezTo>
                    <a:pt x="54" y="47"/>
                    <a:pt x="46" y="58"/>
                    <a:pt x="33" y="58"/>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8"/>
            <p:cNvSpPr>
              <a:spLocks noEditPoints="1"/>
            </p:cNvSpPr>
            <p:nvPr/>
          </p:nvSpPr>
          <p:spPr bwMode="gray">
            <a:xfrm>
              <a:off x="5609596" y="3110023"/>
              <a:ext cx="726848" cy="752870"/>
            </a:xfrm>
            <a:custGeom>
              <a:avLst/>
              <a:gdLst>
                <a:gd name="T0" fmla="*/ 65 w 65"/>
                <a:gd name="T1" fmla="*/ 32 h 66"/>
                <a:gd name="T2" fmla="*/ 33 w 65"/>
                <a:gd name="T3" fmla="*/ 0 h 66"/>
                <a:gd name="T4" fmla="*/ 0 w 65"/>
                <a:gd name="T5" fmla="*/ 33 h 66"/>
                <a:gd name="T6" fmla="*/ 33 w 65"/>
                <a:gd name="T7" fmla="*/ 66 h 66"/>
                <a:gd name="T8" fmla="*/ 63 w 65"/>
                <a:gd name="T9" fmla="*/ 48 h 66"/>
                <a:gd name="T10" fmla="*/ 53 w 65"/>
                <a:gd name="T11" fmla="*/ 48 h 66"/>
                <a:gd name="T12" fmla="*/ 34 w 65"/>
                <a:gd name="T13" fmla="*/ 58 h 66"/>
                <a:gd name="T14" fmla="*/ 11 w 65"/>
                <a:gd name="T15" fmla="*/ 37 h 66"/>
                <a:gd name="T16" fmla="*/ 65 w 65"/>
                <a:gd name="T17" fmla="*/ 37 h 66"/>
                <a:gd name="T18" fmla="*/ 65 w 65"/>
                <a:gd name="T19" fmla="*/ 32 h 66"/>
                <a:gd name="T20" fmla="*/ 11 w 65"/>
                <a:gd name="T21" fmla="*/ 28 h 66"/>
                <a:gd name="T22" fmla="*/ 33 w 65"/>
                <a:gd name="T23" fmla="*/ 8 h 66"/>
                <a:gd name="T24" fmla="*/ 55 w 65"/>
                <a:gd name="T25" fmla="*/ 28 h 66"/>
                <a:gd name="T26" fmla="*/ 11 w 65"/>
                <a:gd name="T27"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6">
                  <a:moveTo>
                    <a:pt x="65" y="32"/>
                  </a:moveTo>
                  <a:cubicBezTo>
                    <a:pt x="65" y="13"/>
                    <a:pt x="53" y="0"/>
                    <a:pt x="33" y="0"/>
                  </a:cubicBezTo>
                  <a:cubicBezTo>
                    <a:pt x="14" y="0"/>
                    <a:pt x="0" y="14"/>
                    <a:pt x="0" y="33"/>
                  </a:cubicBezTo>
                  <a:cubicBezTo>
                    <a:pt x="0" y="53"/>
                    <a:pt x="14" y="66"/>
                    <a:pt x="33" y="66"/>
                  </a:cubicBezTo>
                  <a:cubicBezTo>
                    <a:pt x="47" y="66"/>
                    <a:pt x="58" y="59"/>
                    <a:pt x="63" y="48"/>
                  </a:cubicBezTo>
                  <a:cubicBezTo>
                    <a:pt x="53" y="48"/>
                    <a:pt x="53" y="48"/>
                    <a:pt x="53" y="48"/>
                  </a:cubicBezTo>
                  <a:cubicBezTo>
                    <a:pt x="50" y="54"/>
                    <a:pt x="43" y="58"/>
                    <a:pt x="34" y="58"/>
                  </a:cubicBezTo>
                  <a:cubicBezTo>
                    <a:pt x="19" y="58"/>
                    <a:pt x="12" y="49"/>
                    <a:pt x="11" y="37"/>
                  </a:cubicBezTo>
                  <a:cubicBezTo>
                    <a:pt x="65" y="37"/>
                    <a:pt x="65" y="37"/>
                    <a:pt x="65" y="37"/>
                  </a:cubicBezTo>
                  <a:lnTo>
                    <a:pt x="65" y="32"/>
                  </a:lnTo>
                  <a:close/>
                  <a:moveTo>
                    <a:pt x="11" y="28"/>
                  </a:moveTo>
                  <a:cubicBezTo>
                    <a:pt x="12" y="17"/>
                    <a:pt x="20" y="8"/>
                    <a:pt x="33" y="8"/>
                  </a:cubicBezTo>
                  <a:cubicBezTo>
                    <a:pt x="47" y="8"/>
                    <a:pt x="54" y="18"/>
                    <a:pt x="55" y="28"/>
                  </a:cubicBezTo>
                  <a:lnTo>
                    <a:pt x="11" y="2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gray">
            <a:xfrm>
              <a:off x="7611053" y="2950962"/>
              <a:ext cx="358155" cy="901331"/>
            </a:xfrm>
            <a:custGeom>
              <a:avLst/>
              <a:gdLst>
                <a:gd name="T0" fmla="*/ 20 w 32"/>
                <a:gd name="T1" fmla="*/ 62 h 79"/>
                <a:gd name="T2" fmla="*/ 20 w 32"/>
                <a:gd name="T3" fmla="*/ 24 h 79"/>
                <a:gd name="T4" fmla="*/ 32 w 32"/>
                <a:gd name="T5" fmla="*/ 24 h 79"/>
                <a:gd name="T6" fmla="*/ 32 w 32"/>
                <a:gd name="T7" fmla="*/ 16 h 79"/>
                <a:gd name="T8" fmla="*/ 20 w 32"/>
                <a:gd name="T9" fmla="*/ 16 h 79"/>
                <a:gd name="T10" fmla="*/ 20 w 32"/>
                <a:gd name="T11" fmla="*/ 0 h 79"/>
                <a:gd name="T12" fmla="*/ 9 w 32"/>
                <a:gd name="T13" fmla="*/ 0 h 79"/>
                <a:gd name="T14" fmla="*/ 9 w 32"/>
                <a:gd name="T15" fmla="*/ 16 h 79"/>
                <a:gd name="T16" fmla="*/ 0 w 32"/>
                <a:gd name="T17" fmla="*/ 16 h 79"/>
                <a:gd name="T18" fmla="*/ 0 w 32"/>
                <a:gd name="T19" fmla="*/ 24 h 79"/>
                <a:gd name="T20" fmla="*/ 9 w 32"/>
                <a:gd name="T21" fmla="*/ 24 h 79"/>
                <a:gd name="T22" fmla="*/ 9 w 32"/>
                <a:gd name="T23" fmla="*/ 63 h 79"/>
                <a:gd name="T24" fmla="*/ 26 w 32"/>
                <a:gd name="T25" fmla="*/ 79 h 79"/>
                <a:gd name="T26" fmla="*/ 32 w 32"/>
                <a:gd name="T27" fmla="*/ 79 h 79"/>
                <a:gd name="T28" fmla="*/ 32 w 32"/>
                <a:gd name="T29" fmla="*/ 70 h 79"/>
                <a:gd name="T30" fmla="*/ 27 w 32"/>
                <a:gd name="T31" fmla="*/ 71 h 79"/>
                <a:gd name="T32" fmla="*/ 20 w 32"/>
                <a:gd name="T33"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9">
                  <a:moveTo>
                    <a:pt x="20" y="62"/>
                  </a:moveTo>
                  <a:cubicBezTo>
                    <a:pt x="20" y="24"/>
                    <a:pt x="20" y="24"/>
                    <a:pt x="20" y="24"/>
                  </a:cubicBezTo>
                  <a:cubicBezTo>
                    <a:pt x="32" y="24"/>
                    <a:pt x="32" y="24"/>
                    <a:pt x="32" y="24"/>
                  </a:cubicBezTo>
                  <a:cubicBezTo>
                    <a:pt x="32" y="16"/>
                    <a:pt x="32" y="16"/>
                    <a:pt x="32" y="16"/>
                  </a:cubicBezTo>
                  <a:cubicBezTo>
                    <a:pt x="20" y="16"/>
                    <a:pt x="20" y="16"/>
                    <a:pt x="20" y="16"/>
                  </a:cubicBezTo>
                  <a:cubicBezTo>
                    <a:pt x="20" y="0"/>
                    <a:pt x="20" y="0"/>
                    <a:pt x="20" y="0"/>
                  </a:cubicBezTo>
                  <a:cubicBezTo>
                    <a:pt x="9" y="0"/>
                    <a:pt x="9" y="0"/>
                    <a:pt x="9" y="0"/>
                  </a:cubicBezTo>
                  <a:cubicBezTo>
                    <a:pt x="9" y="16"/>
                    <a:pt x="9" y="16"/>
                    <a:pt x="9" y="16"/>
                  </a:cubicBezTo>
                  <a:cubicBezTo>
                    <a:pt x="0" y="16"/>
                    <a:pt x="0" y="16"/>
                    <a:pt x="0" y="16"/>
                  </a:cubicBezTo>
                  <a:cubicBezTo>
                    <a:pt x="0" y="24"/>
                    <a:pt x="0" y="24"/>
                    <a:pt x="0" y="24"/>
                  </a:cubicBezTo>
                  <a:cubicBezTo>
                    <a:pt x="9" y="24"/>
                    <a:pt x="9" y="24"/>
                    <a:pt x="9" y="24"/>
                  </a:cubicBezTo>
                  <a:cubicBezTo>
                    <a:pt x="9" y="63"/>
                    <a:pt x="9" y="63"/>
                    <a:pt x="9" y="63"/>
                  </a:cubicBezTo>
                  <a:cubicBezTo>
                    <a:pt x="9" y="74"/>
                    <a:pt x="14" y="79"/>
                    <a:pt x="26" y="79"/>
                  </a:cubicBezTo>
                  <a:cubicBezTo>
                    <a:pt x="28" y="79"/>
                    <a:pt x="31" y="79"/>
                    <a:pt x="32" y="79"/>
                  </a:cubicBezTo>
                  <a:cubicBezTo>
                    <a:pt x="32" y="70"/>
                    <a:pt x="32" y="70"/>
                    <a:pt x="32" y="70"/>
                  </a:cubicBezTo>
                  <a:cubicBezTo>
                    <a:pt x="30" y="71"/>
                    <a:pt x="29" y="71"/>
                    <a:pt x="27" y="71"/>
                  </a:cubicBezTo>
                  <a:cubicBezTo>
                    <a:pt x="22" y="71"/>
                    <a:pt x="20" y="69"/>
                    <a:pt x="20" y="62"/>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gray">
            <a:xfrm>
              <a:off x="7273965" y="2813115"/>
              <a:ext cx="337087" cy="1039177"/>
            </a:xfrm>
            <a:custGeom>
              <a:avLst/>
              <a:gdLst>
                <a:gd name="T0" fmla="*/ 24 w 30"/>
                <a:gd name="T1" fmla="*/ 91 h 91"/>
                <a:gd name="T2" fmla="*/ 30 w 30"/>
                <a:gd name="T3" fmla="*/ 91 h 91"/>
                <a:gd name="T4" fmla="*/ 30 w 30"/>
                <a:gd name="T5" fmla="*/ 82 h 91"/>
                <a:gd name="T6" fmla="*/ 26 w 30"/>
                <a:gd name="T7" fmla="*/ 83 h 91"/>
                <a:gd name="T8" fmla="*/ 19 w 30"/>
                <a:gd name="T9" fmla="*/ 74 h 91"/>
                <a:gd name="T10" fmla="*/ 19 w 30"/>
                <a:gd name="T11" fmla="*/ 0 h 91"/>
                <a:gd name="T12" fmla="*/ 0 w 30"/>
                <a:gd name="T13" fmla="*/ 0 h 91"/>
                <a:gd name="T14" fmla="*/ 0 w 30"/>
                <a:gd name="T15" fmla="*/ 8 h 91"/>
                <a:gd name="T16" fmla="*/ 9 w 30"/>
                <a:gd name="T17" fmla="*/ 8 h 91"/>
                <a:gd name="T18" fmla="*/ 9 w 30"/>
                <a:gd name="T19" fmla="*/ 74 h 91"/>
                <a:gd name="T20" fmla="*/ 24 w 30"/>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1">
                  <a:moveTo>
                    <a:pt x="24" y="91"/>
                  </a:moveTo>
                  <a:cubicBezTo>
                    <a:pt x="26" y="91"/>
                    <a:pt x="29" y="91"/>
                    <a:pt x="30" y="91"/>
                  </a:cubicBezTo>
                  <a:cubicBezTo>
                    <a:pt x="30" y="82"/>
                    <a:pt x="30" y="82"/>
                    <a:pt x="30" y="82"/>
                  </a:cubicBezTo>
                  <a:cubicBezTo>
                    <a:pt x="28" y="83"/>
                    <a:pt x="27" y="83"/>
                    <a:pt x="26" y="83"/>
                  </a:cubicBezTo>
                  <a:cubicBezTo>
                    <a:pt x="21" y="83"/>
                    <a:pt x="19" y="80"/>
                    <a:pt x="19" y="74"/>
                  </a:cubicBezTo>
                  <a:cubicBezTo>
                    <a:pt x="19" y="0"/>
                    <a:pt x="19" y="0"/>
                    <a:pt x="19" y="0"/>
                  </a:cubicBezTo>
                  <a:cubicBezTo>
                    <a:pt x="0" y="0"/>
                    <a:pt x="0" y="0"/>
                    <a:pt x="0" y="0"/>
                  </a:cubicBezTo>
                  <a:cubicBezTo>
                    <a:pt x="0" y="8"/>
                    <a:pt x="0" y="8"/>
                    <a:pt x="0" y="8"/>
                  </a:cubicBezTo>
                  <a:cubicBezTo>
                    <a:pt x="9" y="8"/>
                    <a:pt x="9" y="8"/>
                    <a:pt x="9" y="8"/>
                  </a:cubicBezTo>
                  <a:cubicBezTo>
                    <a:pt x="9" y="74"/>
                    <a:pt x="9" y="74"/>
                    <a:pt x="9" y="74"/>
                  </a:cubicBezTo>
                  <a:cubicBezTo>
                    <a:pt x="9" y="85"/>
                    <a:pt x="13" y="91"/>
                    <a:pt x="24" y="91"/>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gray">
            <a:xfrm>
              <a:off x="3608139" y="2781300"/>
              <a:ext cx="905923" cy="1092200"/>
            </a:xfrm>
            <a:custGeom>
              <a:avLst/>
              <a:gdLst>
                <a:gd name="T0" fmla="*/ 28 w 81"/>
                <a:gd name="T1" fmla="*/ 65 h 96"/>
                <a:gd name="T2" fmla="*/ 41 w 81"/>
                <a:gd name="T3" fmla="*/ 74 h 96"/>
                <a:gd name="T4" fmla="*/ 52 w 81"/>
                <a:gd name="T5" fmla="*/ 68 h 96"/>
                <a:gd name="T6" fmla="*/ 36 w 81"/>
                <a:gd name="T7" fmla="*/ 59 h 96"/>
                <a:gd name="T8" fmla="*/ 12 w 81"/>
                <a:gd name="T9" fmla="*/ 50 h 96"/>
                <a:gd name="T10" fmla="*/ 1 w 81"/>
                <a:gd name="T11" fmla="*/ 29 h 96"/>
                <a:gd name="T12" fmla="*/ 39 w 81"/>
                <a:gd name="T13" fmla="*/ 0 h 96"/>
                <a:gd name="T14" fmla="*/ 78 w 81"/>
                <a:gd name="T15" fmla="*/ 29 h 96"/>
                <a:gd name="T16" fmla="*/ 51 w 81"/>
                <a:gd name="T17" fmla="*/ 29 h 96"/>
                <a:gd name="T18" fmla="*/ 39 w 81"/>
                <a:gd name="T19" fmla="*/ 21 h 96"/>
                <a:gd name="T20" fmla="*/ 30 w 81"/>
                <a:gd name="T21" fmla="*/ 27 h 96"/>
                <a:gd name="T22" fmla="*/ 43 w 81"/>
                <a:gd name="T23" fmla="*/ 35 h 96"/>
                <a:gd name="T24" fmla="*/ 69 w 81"/>
                <a:gd name="T25" fmla="*/ 43 h 96"/>
                <a:gd name="T26" fmla="*/ 81 w 81"/>
                <a:gd name="T27" fmla="*/ 65 h 96"/>
                <a:gd name="T28" fmla="*/ 40 w 81"/>
                <a:gd name="T29" fmla="*/ 96 h 96"/>
                <a:gd name="T30" fmla="*/ 0 w 81"/>
                <a:gd name="T31" fmla="*/ 65 h 96"/>
                <a:gd name="T32" fmla="*/ 28 w 81"/>
                <a:gd name="T33"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96">
                  <a:moveTo>
                    <a:pt x="28" y="65"/>
                  </a:moveTo>
                  <a:cubicBezTo>
                    <a:pt x="29" y="72"/>
                    <a:pt x="33" y="74"/>
                    <a:pt x="41" y="74"/>
                  </a:cubicBezTo>
                  <a:cubicBezTo>
                    <a:pt x="48" y="74"/>
                    <a:pt x="52" y="72"/>
                    <a:pt x="52" y="68"/>
                  </a:cubicBezTo>
                  <a:cubicBezTo>
                    <a:pt x="52" y="62"/>
                    <a:pt x="47" y="62"/>
                    <a:pt x="36" y="59"/>
                  </a:cubicBezTo>
                  <a:cubicBezTo>
                    <a:pt x="24" y="55"/>
                    <a:pt x="15" y="53"/>
                    <a:pt x="12" y="50"/>
                  </a:cubicBezTo>
                  <a:cubicBezTo>
                    <a:pt x="5" y="45"/>
                    <a:pt x="1" y="38"/>
                    <a:pt x="1" y="29"/>
                  </a:cubicBezTo>
                  <a:cubicBezTo>
                    <a:pt x="1" y="11"/>
                    <a:pt x="15" y="0"/>
                    <a:pt x="39" y="0"/>
                  </a:cubicBezTo>
                  <a:cubicBezTo>
                    <a:pt x="63" y="0"/>
                    <a:pt x="77" y="10"/>
                    <a:pt x="78" y="29"/>
                  </a:cubicBezTo>
                  <a:cubicBezTo>
                    <a:pt x="51" y="29"/>
                    <a:pt x="51" y="29"/>
                    <a:pt x="51" y="29"/>
                  </a:cubicBezTo>
                  <a:cubicBezTo>
                    <a:pt x="50" y="23"/>
                    <a:pt x="46" y="21"/>
                    <a:pt x="39" y="21"/>
                  </a:cubicBezTo>
                  <a:cubicBezTo>
                    <a:pt x="33" y="21"/>
                    <a:pt x="30" y="23"/>
                    <a:pt x="30" y="27"/>
                  </a:cubicBezTo>
                  <a:cubicBezTo>
                    <a:pt x="30" y="32"/>
                    <a:pt x="34" y="33"/>
                    <a:pt x="43" y="35"/>
                  </a:cubicBezTo>
                  <a:cubicBezTo>
                    <a:pt x="54" y="38"/>
                    <a:pt x="63" y="40"/>
                    <a:pt x="69" y="43"/>
                  </a:cubicBezTo>
                  <a:cubicBezTo>
                    <a:pt x="77" y="49"/>
                    <a:pt x="81" y="55"/>
                    <a:pt x="81" y="65"/>
                  </a:cubicBezTo>
                  <a:cubicBezTo>
                    <a:pt x="81" y="84"/>
                    <a:pt x="66" y="96"/>
                    <a:pt x="40" y="96"/>
                  </a:cubicBezTo>
                  <a:cubicBezTo>
                    <a:pt x="16" y="96"/>
                    <a:pt x="1" y="84"/>
                    <a:pt x="0" y="65"/>
                  </a:cubicBezTo>
                  <a:lnTo>
                    <a:pt x="28" y="65"/>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gray">
            <a:xfrm>
              <a:off x="1701491" y="2781300"/>
              <a:ext cx="1011262" cy="1092200"/>
            </a:xfrm>
            <a:custGeom>
              <a:avLst/>
              <a:gdLst>
                <a:gd name="T0" fmla="*/ 90 w 90"/>
                <a:gd name="T1" fmla="*/ 58 h 96"/>
                <a:gd name="T2" fmla="*/ 46 w 90"/>
                <a:gd name="T3" fmla="*/ 96 h 96"/>
                <a:gd name="T4" fmla="*/ 0 w 90"/>
                <a:gd name="T5" fmla="*/ 48 h 96"/>
                <a:gd name="T6" fmla="*/ 46 w 90"/>
                <a:gd name="T7" fmla="*/ 0 h 96"/>
                <a:gd name="T8" fmla="*/ 89 w 90"/>
                <a:gd name="T9" fmla="*/ 37 h 96"/>
                <a:gd name="T10" fmla="*/ 62 w 90"/>
                <a:gd name="T11" fmla="*/ 37 h 96"/>
                <a:gd name="T12" fmla="*/ 46 w 90"/>
                <a:gd name="T13" fmla="*/ 23 h 96"/>
                <a:gd name="T14" fmla="*/ 29 w 90"/>
                <a:gd name="T15" fmla="*/ 48 h 96"/>
                <a:gd name="T16" fmla="*/ 47 w 90"/>
                <a:gd name="T17" fmla="*/ 73 h 96"/>
                <a:gd name="T18" fmla="*/ 62 w 90"/>
                <a:gd name="T19" fmla="*/ 58 h 96"/>
                <a:gd name="T20" fmla="*/ 90 w 90"/>
                <a:gd name="T21"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6">
                  <a:moveTo>
                    <a:pt x="90" y="58"/>
                  </a:moveTo>
                  <a:cubicBezTo>
                    <a:pt x="88" y="82"/>
                    <a:pt x="72" y="96"/>
                    <a:pt x="46" y="96"/>
                  </a:cubicBezTo>
                  <a:cubicBezTo>
                    <a:pt x="17" y="96"/>
                    <a:pt x="0" y="78"/>
                    <a:pt x="0" y="48"/>
                  </a:cubicBezTo>
                  <a:cubicBezTo>
                    <a:pt x="0" y="18"/>
                    <a:pt x="17" y="0"/>
                    <a:pt x="46" y="0"/>
                  </a:cubicBezTo>
                  <a:cubicBezTo>
                    <a:pt x="72" y="0"/>
                    <a:pt x="88" y="13"/>
                    <a:pt x="89" y="37"/>
                  </a:cubicBezTo>
                  <a:cubicBezTo>
                    <a:pt x="62" y="37"/>
                    <a:pt x="62" y="37"/>
                    <a:pt x="62" y="37"/>
                  </a:cubicBezTo>
                  <a:cubicBezTo>
                    <a:pt x="61" y="28"/>
                    <a:pt x="55" y="23"/>
                    <a:pt x="46" y="23"/>
                  </a:cubicBezTo>
                  <a:cubicBezTo>
                    <a:pt x="35" y="23"/>
                    <a:pt x="29" y="31"/>
                    <a:pt x="29" y="48"/>
                  </a:cubicBezTo>
                  <a:cubicBezTo>
                    <a:pt x="29" y="65"/>
                    <a:pt x="35" y="73"/>
                    <a:pt x="47" y="73"/>
                  </a:cubicBezTo>
                  <a:cubicBezTo>
                    <a:pt x="56" y="73"/>
                    <a:pt x="61" y="68"/>
                    <a:pt x="62" y="58"/>
                  </a:cubicBezTo>
                  <a:lnTo>
                    <a:pt x="90" y="5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gray">
            <a:xfrm>
              <a:off x="2649550" y="2813115"/>
              <a:ext cx="1011262" cy="1028570"/>
            </a:xfrm>
            <a:custGeom>
              <a:avLst/>
              <a:gdLst>
                <a:gd name="T0" fmla="*/ 0 w 639"/>
                <a:gd name="T1" fmla="*/ 0 h 645"/>
                <a:gd name="T2" fmla="*/ 206 w 639"/>
                <a:gd name="T3" fmla="*/ 0 h 645"/>
                <a:gd name="T4" fmla="*/ 320 w 639"/>
                <a:gd name="T5" fmla="*/ 415 h 645"/>
                <a:gd name="T6" fmla="*/ 433 w 639"/>
                <a:gd name="T7" fmla="*/ 0 h 645"/>
                <a:gd name="T8" fmla="*/ 639 w 639"/>
                <a:gd name="T9" fmla="*/ 0 h 645"/>
                <a:gd name="T10" fmla="*/ 419 w 639"/>
                <a:gd name="T11" fmla="*/ 645 h 645"/>
                <a:gd name="T12" fmla="*/ 213 w 639"/>
                <a:gd name="T13" fmla="*/ 645 h 645"/>
                <a:gd name="T14" fmla="*/ 0 w 639"/>
                <a:gd name="T15" fmla="*/ 0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645">
                  <a:moveTo>
                    <a:pt x="0" y="0"/>
                  </a:moveTo>
                  <a:lnTo>
                    <a:pt x="206" y="0"/>
                  </a:lnTo>
                  <a:lnTo>
                    <a:pt x="320" y="415"/>
                  </a:lnTo>
                  <a:lnTo>
                    <a:pt x="433" y="0"/>
                  </a:lnTo>
                  <a:lnTo>
                    <a:pt x="639" y="0"/>
                  </a:lnTo>
                  <a:lnTo>
                    <a:pt x="419" y="645"/>
                  </a:lnTo>
                  <a:lnTo>
                    <a:pt x="213" y="645"/>
                  </a:lnTo>
                  <a:lnTo>
                    <a:pt x="0" y="0"/>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gray">
            <a:xfrm>
              <a:off x="279400" y="2781300"/>
              <a:ext cx="1295683" cy="1092200"/>
            </a:xfrm>
            <a:custGeom>
              <a:avLst/>
              <a:gdLst>
                <a:gd name="T0" fmla="*/ 4 w 115"/>
                <a:gd name="T1" fmla="*/ 42 h 96"/>
                <a:gd name="T2" fmla="*/ 0 w 115"/>
                <a:gd name="T3" fmla="*/ 33 h 96"/>
                <a:gd name="T4" fmla="*/ 4 w 115"/>
                <a:gd name="T5" fmla="*/ 23 h 96"/>
                <a:gd name="T6" fmla="*/ 22 w 115"/>
                <a:gd name="T7" fmla="*/ 4 h 96"/>
                <a:gd name="T8" fmla="*/ 32 w 115"/>
                <a:gd name="T9" fmla="*/ 0 h 96"/>
                <a:gd name="T10" fmla="*/ 42 w 115"/>
                <a:gd name="T11" fmla="*/ 4 h 96"/>
                <a:gd name="T12" fmla="*/ 58 w 115"/>
                <a:gd name="T13" fmla="*/ 20 h 96"/>
                <a:gd name="T14" fmla="*/ 73 w 115"/>
                <a:gd name="T15" fmla="*/ 4 h 96"/>
                <a:gd name="T16" fmla="*/ 83 w 115"/>
                <a:gd name="T17" fmla="*/ 0 h 96"/>
                <a:gd name="T18" fmla="*/ 93 w 115"/>
                <a:gd name="T19" fmla="*/ 4 h 96"/>
                <a:gd name="T20" fmla="*/ 111 w 115"/>
                <a:gd name="T21" fmla="*/ 23 h 96"/>
                <a:gd name="T22" fmla="*/ 115 w 115"/>
                <a:gd name="T23" fmla="*/ 33 h 96"/>
                <a:gd name="T24" fmla="*/ 111 w 115"/>
                <a:gd name="T25" fmla="*/ 42 h 96"/>
                <a:gd name="T26" fmla="*/ 58 w 115"/>
                <a:gd name="T27" fmla="*/ 96 h 96"/>
                <a:gd name="T28" fmla="*/ 57 w 115"/>
                <a:gd name="T29" fmla="*/ 96 h 96"/>
                <a:gd name="T30" fmla="*/ 4 w 115"/>
                <a:gd name="T31"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6">
                  <a:moveTo>
                    <a:pt x="4" y="42"/>
                  </a:moveTo>
                  <a:cubicBezTo>
                    <a:pt x="1" y="40"/>
                    <a:pt x="0" y="36"/>
                    <a:pt x="0" y="33"/>
                  </a:cubicBezTo>
                  <a:cubicBezTo>
                    <a:pt x="0" y="29"/>
                    <a:pt x="1" y="25"/>
                    <a:pt x="4" y="23"/>
                  </a:cubicBezTo>
                  <a:cubicBezTo>
                    <a:pt x="22" y="4"/>
                    <a:pt x="22" y="4"/>
                    <a:pt x="22" y="4"/>
                  </a:cubicBezTo>
                  <a:cubicBezTo>
                    <a:pt x="25" y="1"/>
                    <a:pt x="29" y="0"/>
                    <a:pt x="32" y="0"/>
                  </a:cubicBezTo>
                  <a:cubicBezTo>
                    <a:pt x="36" y="0"/>
                    <a:pt x="39" y="1"/>
                    <a:pt x="42" y="4"/>
                  </a:cubicBezTo>
                  <a:cubicBezTo>
                    <a:pt x="58" y="20"/>
                    <a:pt x="58" y="20"/>
                    <a:pt x="58" y="20"/>
                  </a:cubicBezTo>
                  <a:cubicBezTo>
                    <a:pt x="73" y="4"/>
                    <a:pt x="73" y="4"/>
                    <a:pt x="73" y="4"/>
                  </a:cubicBezTo>
                  <a:cubicBezTo>
                    <a:pt x="76" y="1"/>
                    <a:pt x="79" y="0"/>
                    <a:pt x="83" y="0"/>
                  </a:cubicBezTo>
                  <a:cubicBezTo>
                    <a:pt x="87" y="0"/>
                    <a:pt x="90" y="1"/>
                    <a:pt x="93" y="4"/>
                  </a:cubicBezTo>
                  <a:cubicBezTo>
                    <a:pt x="111" y="23"/>
                    <a:pt x="111" y="23"/>
                    <a:pt x="111" y="23"/>
                  </a:cubicBezTo>
                  <a:cubicBezTo>
                    <a:pt x="114" y="25"/>
                    <a:pt x="115" y="29"/>
                    <a:pt x="115" y="33"/>
                  </a:cubicBezTo>
                  <a:cubicBezTo>
                    <a:pt x="115" y="36"/>
                    <a:pt x="114" y="40"/>
                    <a:pt x="111" y="42"/>
                  </a:cubicBezTo>
                  <a:cubicBezTo>
                    <a:pt x="58" y="96"/>
                    <a:pt x="58" y="96"/>
                    <a:pt x="58" y="96"/>
                  </a:cubicBezTo>
                  <a:cubicBezTo>
                    <a:pt x="57" y="96"/>
                    <a:pt x="57" y="96"/>
                    <a:pt x="57" y="96"/>
                  </a:cubicBezTo>
                  <a:lnTo>
                    <a:pt x="4" y="4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6007100" y="541799"/>
            <a:ext cx="2679368" cy="1625060"/>
          </a:xfrm>
        </p:spPr>
        <p:txBody>
          <a:bodyPr rIns="0" anchor="b">
            <a:spAutoFit/>
          </a:bodyPr>
          <a:lstStyle>
            <a:lvl1pPr marL="0" marR="0" indent="0" algn="l">
              <a:lnSpc>
                <a:spcPct val="80000"/>
              </a:lnSpc>
              <a:spcAft>
                <a:spcPts val="0"/>
              </a:spcAft>
              <a:defRPr sz="4400" b="1" cap="none">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gray">
          <a:xfrm>
            <a:off x="6007100" y="2270998"/>
            <a:ext cx="2679368" cy="914400"/>
          </a:xfrm>
        </p:spPr>
        <p:txBody>
          <a:bodyPr rIns="0"/>
          <a:lstStyle>
            <a:lvl1pPr marL="0" marR="0" indent="0">
              <a:lnSpc>
                <a:spcPct val="90000"/>
              </a:lnSpc>
              <a:spcBef>
                <a:spcPts val="300"/>
              </a:spcBef>
              <a:spcAft>
                <a:spcPts val="0"/>
              </a:spcAft>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6" name="Footer Placeholder 3"/>
          <p:cNvSpPr>
            <a:spLocks noGrp="1"/>
          </p:cNvSpPr>
          <p:nvPr>
            <p:ph type="ftr" sz="quarter" idx="10"/>
          </p:nvPr>
        </p:nvSpPr>
        <p:spPr/>
        <p:txBody>
          <a:bodyPr/>
          <a:lstStyle>
            <a:lvl1pPr>
              <a:defRPr>
                <a:solidFill>
                  <a:schemeClr val="tx1">
                    <a:lumMod val="50000"/>
                    <a:lumOff val="50000"/>
                  </a:schemeClr>
                </a:solidFill>
              </a:defRPr>
            </a:lvl1pPr>
          </a:lstStyle>
          <a:p>
            <a:pPr>
              <a:defRPr/>
            </a:pPr>
            <a:r>
              <a:rPr lang="en-US"/>
              <a:t>© 2014 CVS Health Confidential &amp; Proprietary</a:t>
            </a:r>
            <a:endParaRPr lang="en-US" dirty="0"/>
          </a:p>
        </p:txBody>
      </p:sp>
      <p:sp>
        <p:nvSpPr>
          <p:cNvPr id="17" name="Slide Number Placeholder 6"/>
          <p:cNvSpPr>
            <a:spLocks noGrp="1"/>
          </p:cNvSpPr>
          <p:nvPr>
            <p:ph type="sldNum" sz="quarter" idx="11"/>
          </p:nvPr>
        </p:nvSpPr>
        <p:spPr/>
        <p:txBody>
          <a:bodyPr/>
          <a:lstStyle>
            <a:lvl1pPr>
              <a:defRPr>
                <a:solidFill>
                  <a:schemeClr val="tx1">
                    <a:lumMod val="50000"/>
                    <a:lumOff val="50000"/>
                  </a:schemeClr>
                </a:solidFill>
              </a:defRPr>
            </a:lvl1pPr>
          </a:lstStyle>
          <a:p>
            <a:pPr>
              <a:defRPr/>
            </a:pPr>
            <a:fld id="{61E898A3-A651-45B1-B709-E516EA0F74C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Alternate">
    <p:spTree>
      <p:nvGrpSpPr>
        <p:cNvPr id="1" name=""/>
        <p:cNvGrpSpPr/>
        <p:nvPr/>
      </p:nvGrpSpPr>
      <p:grpSpPr>
        <a:xfrm>
          <a:off x="0" y="0"/>
          <a:ext cx="0" cy="0"/>
          <a:chOff x="0" y="0"/>
          <a:chExt cx="0" cy="0"/>
        </a:xfrm>
      </p:grpSpPr>
      <p:grpSp>
        <p:nvGrpSpPr>
          <p:cNvPr id="4" name="Group 21"/>
          <p:cNvGrpSpPr>
            <a:grpSpLocks noChangeAspect="1"/>
          </p:cNvGrpSpPr>
          <p:nvPr userDrawn="1"/>
        </p:nvGrpSpPr>
        <p:grpSpPr bwMode="black">
          <a:xfrm>
            <a:off x="457200" y="457200"/>
            <a:ext cx="2743200" cy="348987"/>
            <a:chOff x="279400" y="2781300"/>
            <a:chExt cx="8585200" cy="1092200"/>
          </a:xfrm>
          <a:solidFill>
            <a:schemeClr val="bg1"/>
          </a:solidFill>
        </p:grpSpPr>
        <p:sp>
          <p:nvSpPr>
            <p:cNvPr id="5" name="Freeform 5"/>
            <p:cNvSpPr>
              <a:spLocks/>
            </p:cNvSpPr>
            <p:nvPr/>
          </p:nvSpPr>
          <p:spPr bwMode="black">
            <a:xfrm>
              <a:off x="4605338" y="2816225"/>
              <a:ext cx="958850" cy="1035050"/>
            </a:xfrm>
            <a:custGeom>
              <a:avLst/>
              <a:gdLst>
                <a:gd name="T0" fmla="*/ 142 w 604"/>
                <a:gd name="T1" fmla="*/ 272 h 652"/>
                <a:gd name="T2" fmla="*/ 142 w 604"/>
                <a:gd name="T3" fmla="*/ 57 h 652"/>
                <a:gd name="T4" fmla="*/ 206 w 604"/>
                <a:gd name="T5" fmla="*/ 57 h 652"/>
                <a:gd name="T6" fmla="*/ 206 w 604"/>
                <a:gd name="T7" fmla="*/ 0 h 652"/>
                <a:gd name="T8" fmla="*/ 0 w 604"/>
                <a:gd name="T9" fmla="*/ 0 h 652"/>
                <a:gd name="T10" fmla="*/ 0 w 604"/>
                <a:gd name="T11" fmla="*/ 57 h 652"/>
                <a:gd name="T12" fmla="*/ 64 w 604"/>
                <a:gd name="T13" fmla="*/ 57 h 652"/>
                <a:gd name="T14" fmla="*/ 64 w 604"/>
                <a:gd name="T15" fmla="*/ 587 h 652"/>
                <a:gd name="T16" fmla="*/ 0 w 604"/>
                <a:gd name="T17" fmla="*/ 587 h 652"/>
                <a:gd name="T18" fmla="*/ 0 w 604"/>
                <a:gd name="T19" fmla="*/ 652 h 652"/>
                <a:gd name="T20" fmla="*/ 206 w 604"/>
                <a:gd name="T21" fmla="*/ 652 h 652"/>
                <a:gd name="T22" fmla="*/ 206 w 604"/>
                <a:gd name="T23" fmla="*/ 587 h 652"/>
                <a:gd name="T24" fmla="*/ 142 w 604"/>
                <a:gd name="T25" fmla="*/ 587 h 652"/>
                <a:gd name="T26" fmla="*/ 142 w 604"/>
                <a:gd name="T27" fmla="*/ 329 h 652"/>
                <a:gd name="T28" fmla="*/ 462 w 604"/>
                <a:gd name="T29" fmla="*/ 329 h 652"/>
                <a:gd name="T30" fmla="*/ 462 w 604"/>
                <a:gd name="T31" fmla="*/ 587 h 652"/>
                <a:gd name="T32" fmla="*/ 398 w 604"/>
                <a:gd name="T33" fmla="*/ 587 h 652"/>
                <a:gd name="T34" fmla="*/ 398 w 604"/>
                <a:gd name="T35" fmla="*/ 652 h 652"/>
                <a:gd name="T36" fmla="*/ 604 w 604"/>
                <a:gd name="T37" fmla="*/ 652 h 652"/>
                <a:gd name="T38" fmla="*/ 604 w 604"/>
                <a:gd name="T39" fmla="*/ 587 h 652"/>
                <a:gd name="T40" fmla="*/ 540 w 604"/>
                <a:gd name="T41" fmla="*/ 587 h 652"/>
                <a:gd name="T42" fmla="*/ 540 w 604"/>
                <a:gd name="T43" fmla="*/ 57 h 652"/>
                <a:gd name="T44" fmla="*/ 604 w 604"/>
                <a:gd name="T45" fmla="*/ 57 h 652"/>
                <a:gd name="T46" fmla="*/ 604 w 604"/>
                <a:gd name="T47" fmla="*/ 0 h 652"/>
                <a:gd name="T48" fmla="*/ 398 w 604"/>
                <a:gd name="T49" fmla="*/ 0 h 652"/>
                <a:gd name="T50" fmla="*/ 398 w 604"/>
                <a:gd name="T51" fmla="*/ 57 h 652"/>
                <a:gd name="T52" fmla="*/ 462 w 604"/>
                <a:gd name="T53" fmla="*/ 57 h 652"/>
                <a:gd name="T54" fmla="*/ 462 w 604"/>
                <a:gd name="T55" fmla="*/ 272 h 652"/>
                <a:gd name="T56" fmla="*/ 142 w 604"/>
                <a:gd name="T57" fmla="*/ 2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652">
                  <a:moveTo>
                    <a:pt x="142" y="272"/>
                  </a:moveTo>
                  <a:lnTo>
                    <a:pt x="142" y="57"/>
                  </a:lnTo>
                  <a:lnTo>
                    <a:pt x="206" y="57"/>
                  </a:lnTo>
                  <a:lnTo>
                    <a:pt x="206" y="0"/>
                  </a:lnTo>
                  <a:lnTo>
                    <a:pt x="0" y="0"/>
                  </a:lnTo>
                  <a:lnTo>
                    <a:pt x="0" y="57"/>
                  </a:lnTo>
                  <a:lnTo>
                    <a:pt x="64" y="57"/>
                  </a:lnTo>
                  <a:lnTo>
                    <a:pt x="64" y="587"/>
                  </a:lnTo>
                  <a:lnTo>
                    <a:pt x="0" y="587"/>
                  </a:lnTo>
                  <a:lnTo>
                    <a:pt x="0" y="652"/>
                  </a:lnTo>
                  <a:lnTo>
                    <a:pt x="206" y="652"/>
                  </a:lnTo>
                  <a:lnTo>
                    <a:pt x="206" y="587"/>
                  </a:lnTo>
                  <a:lnTo>
                    <a:pt x="142" y="587"/>
                  </a:lnTo>
                  <a:lnTo>
                    <a:pt x="142" y="329"/>
                  </a:lnTo>
                  <a:lnTo>
                    <a:pt x="462" y="329"/>
                  </a:lnTo>
                  <a:lnTo>
                    <a:pt x="462" y="587"/>
                  </a:lnTo>
                  <a:lnTo>
                    <a:pt x="398" y="587"/>
                  </a:lnTo>
                  <a:lnTo>
                    <a:pt x="398" y="652"/>
                  </a:lnTo>
                  <a:lnTo>
                    <a:pt x="604" y="652"/>
                  </a:lnTo>
                  <a:lnTo>
                    <a:pt x="604" y="587"/>
                  </a:lnTo>
                  <a:lnTo>
                    <a:pt x="540" y="587"/>
                  </a:lnTo>
                  <a:lnTo>
                    <a:pt x="540" y="57"/>
                  </a:lnTo>
                  <a:lnTo>
                    <a:pt x="604" y="57"/>
                  </a:lnTo>
                  <a:lnTo>
                    <a:pt x="604" y="0"/>
                  </a:lnTo>
                  <a:lnTo>
                    <a:pt x="398" y="0"/>
                  </a:lnTo>
                  <a:lnTo>
                    <a:pt x="398" y="57"/>
                  </a:lnTo>
                  <a:lnTo>
                    <a:pt x="462" y="57"/>
                  </a:lnTo>
                  <a:lnTo>
                    <a:pt x="462" y="272"/>
                  </a:lnTo>
                  <a:lnTo>
                    <a:pt x="142" y="272"/>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6" name="Freeform 6"/>
            <p:cNvSpPr>
              <a:spLocks/>
            </p:cNvSpPr>
            <p:nvPr/>
          </p:nvSpPr>
          <p:spPr bwMode="black">
            <a:xfrm>
              <a:off x="8042275" y="2816225"/>
              <a:ext cx="822325" cy="1035050"/>
            </a:xfrm>
            <a:custGeom>
              <a:avLst/>
              <a:gdLst>
                <a:gd name="T0" fmla="*/ 27 w 73"/>
                <a:gd name="T1" fmla="*/ 82 h 91"/>
                <a:gd name="T2" fmla="*/ 19 w 73"/>
                <a:gd name="T3" fmla="*/ 82 h 91"/>
                <a:gd name="T4" fmla="*/ 19 w 73"/>
                <a:gd name="T5" fmla="*/ 54 h 91"/>
                <a:gd name="T6" fmla="*/ 37 w 73"/>
                <a:gd name="T7" fmla="*/ 35 h 91"/>
                <a:gd name="T8" fmla="*/ 55 w 73"/>
                <a:gd name="T9" fmla="*/ 54 h 91"/>
                <a:gd name="T10" fmla="*/ 55 w 73"/>
                <a:gd name="T11" fmla="*/ 82 h 91"/>
                <a:gd name="T12" fmla="*/ 46 w 73"/>
                <a:gd name="T13" fmla="*/ 82 h 91"/>
                <a:gd name="T14" fmla="*/ 46 w 73"/>
                <a:gd name="T15" fmla="*/ 91 h 91"/>
                <a:gd name="T16" fmla="*/ 73 w 73"/>
                <a:gd name="T17" fmla="*/ 91 h 91"/>
                <a:gd name="T18" fmla="*/ 73 w 73"/>
                <a:gd name="T19" fmla="*/ 82 h 91"/>
                <a:gd name="T20" fmla="*/ 65 w 73"/>
                <a:gd name="T21" fmla="*/ 82 h 91"/>
                <a:gd name="T22" fmla="*/ 65 w 73"/>
                <a:gd name="T23" fmla="*/ 54 h 91"/>
                <a:gd name="T24" fmla="*/ 38 w 73"/>
                <a:gd name="T25" fmla="*/ 26 h 91"/>
                <a:gd name="T26" fmla="*/ 19 w 73"/>
                <a:gd name="T27" fmla="*/ 35 h 91"/>
                <a:gd name="T28" fmla="*/ 19 w 73"/>
                <a:gd name="T29" fmla="*/ 0 h 91"/>
                <a:gd name="T30" fmla="*/ 0 w 73"/>
                <a:gd name="T31" fmla="*/ 0 h 91"/>
                <a:gd name="T32" fmla="*/ 0 w 73"/>
                <a:gd name="T33" fmla="*/ 8 h 91"/>
                <a:gd name="T34" fmla="*/ 9 w 73"/>
                <a:gd name="T35" fmla="*/ 8 h 91"/>
                <a:gd name="T36" fmla="*/ 9 w 73"/>
                <a:gd name="T37" fmla="*/ 82 h 91"/>
                <a:gd name="T38" fmla="*/ 0 w 73"/>
                <a:gd name="T39" fmla="*/ 82 h 91"/>
                <a:gd name="T40" fmla="*/ 0 w 73"/>
                <a:gd name="T41" fmla="*/ 91 h 91"/>
                <a:gd name="T42" fmla="*/ 27 w 73"/>
                <a:gd name="T43" fmla="*/ 91 h 91"/>
                <a:gd name="T44" fmla="*/ 27 w 73"/>
                <a:gd name="T45"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1">
                  <a:moveTo>
                    <a:pt x="27" y="82"/>
                  </a:moveTo>
                  <a:cubicBezTo>
                    <a:pt x="19" y="82"/>
                    <a:pt x="19" y="82"/>
                    <a:pt x="19" y="82"/>
                  </a:cubicBezTo>
                  <a:cubicBezTo>
                    <a:pt x="19" y="54"/>
                    <a:pt x="19" y="54"/>
                    <a:pt x="19" y="54"/>
                  </a:cubicBezTo>
                  <a:cubicBezTo>
                    <a:pt x="19" y="41"/>
                    <a:pt x="25" y="35"/>
                    <a:pt x="37" y="35"/>
                  </a:cubicBezTo>
                  <a:cubicBezTo>
                    <a:pt x="48" y="35"/>
                    <a:pt x="55" y="41"/>
                    <a:pt x="55" y="54"/>
                  </a:cubicBezTo>
                  <a:cubicBezTo>
                    <a:pt x="55" y="82"/>
                    <a:pt x="55" y="82"/>
                    <a:pt x="55" y="82"/>
                  </a:cubicBezTo>
                  <a:cubicBezTo>
                    <a:pt x="46" y="82"/>
                    <a:pt x="46" y="82"/>
                    <a:pt x="46" y="82"/>
                  </a:cubicBezTo>
                  <a:cubicBezTo>
                    <a:pt x="46" y="91"/>
                    <a:pt x="46" y="91"/>
                    <a:pt x="46" y="91"/>
                  </a:cubicBezTo>
                  <a:cubicBezTo>
                    <a:pt x="73" y="91"/>
                    <a:pt x="73" y="91"/>
                    <a:pt x="73" y="91"/>
                  </a:cubicBezTo>
                  <a:cubicBezTo>
                    <a:pt x="73" y="82"/>
                    <a:pt x="73" y="82"/>
                    <a:pt x="73" y="82"/>
                  </a:cubicBezTo>
                  <a:cubicBezTo>
                    <a:pt x="65" y="82"/>
                    <a:pt x="65" y="82"/>
                    <a:pt x="65" y="82"/>
                  </a:cubicBezTo>
                  <a:cubicBezTo>
                    <a:pt x="65" y="54"/>
                    <a:pt x="65" y="54"/>
                    <a:pt x="65" y="54"/>
                  </a:cubicBezTo>
                  <a:cubicBezTo>
                    <a:pt x="65" y="39"/>
                    <a:pt x="55" y="26"/>
                    <a:pt x="38" y="26"/>
                  </a:cubicBezTo>
                  <a:cubicBezTo>
                    <a:pt x="30" y="26"/>
                    <a:pt x="23" y="29"/>
                    <a:pt x="19" y="35"/>
                  </a:cubicBezTo>
                  <a:cubicBezTo>
                    <a:pt x="19" y="0"/>
                    <a:pt x="19" y="0"/>
                    <a:pt x="19" y="0"/>
                  </a:cubicBezTo>
                  <a:cubicBezTo>
                    <a:pt x="0" y="0"/>
                    <a:pt x="0" y="0"/>
                    <a:pt x="0" y="0"/>
                  </a:cubicBezTo>
                  <a:cubicBezTo>
                    <a:pt x="0" y="8"/>
                    <a:pt x="0" y="8"/>
                    <a:pt x="0" y="8"/>
                  </a:cubicBezTo>
                  <a:cubicBezTo>
                    <a:pt x="9" y="8"/>
                    <a:pt x="9" y="8"/>
                    <a:pt x="9" y="8"/>
                  </a:cubicBezTo>
                  <a:cubicBezTo>
                    <a:pt x="9" y="82"/>
                    <a:pt x="9" y="82"/>
                    <a:pt x="9" y="82"/>
                  </a:cubicBezTo>
                  <a:cubicBezTo>
                    <a:pt x="0" y="82"/>
                    <a:pt x="0" y="82"/>
                    <a:pt x="0" y="82"/>
                  </a:cubicBezTo>
                  <a:cubicBezTo>
                    <a:pt x="0" y="91"/>
                    <a:pt x="0" y="91"/>
                    <a:pt x="0" y="91"/>
                  </a:cubicBezTo>
                  <a:cubicBezTo>
                    <a:pt x="27" y="91"/>
                    <a:pt x="27" y="91"/>
                    <a:pt x="27" y="91"/>
                  </a:cubicBezTo>
                  <a:lnTo>
                    <a:pt x="27" y="82"/>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7" name="Freeform 7"/>
            <p:cNvSpPr>
              <a:spLocks noEditPoints="1"/>
            </p:cNvSpPr>
            <p:nvPr/>
          </p:nvSpPr>
          <p:spPr bwMode="black">
            <a:xfrm>
              <a:off x="6419850" y="3111500"/>
              <a:ext cx="822325" cy="750888"/>
            </a:xfrm>
            <a:custGeom>
              <a:avLst/>
              <a:gdLst>
                <a:gd name="T0" fmla="*/ 73 w 73"/>
                <a:gd name="T1" fmla="*/ 10 h 66"/>
                <a:gd name="T2" fmla="*/ 73 w 73"/>
                <a:gd name="T3" fmla="*/ 2 h 66"/>
                <a:gd name="T4" fmla="*/ 54 w 73"/>
                <a:gd name="T5" fmla="*/ 2 h 66"/>
                <a:gd name="T6" fmla="*/ 54 w 73"/>
                <a:gd name="T7" fmla="*/ 11 h 66"/>
                <a:gd name="T8" fmla="*/ 31 w 73"/>
                <a:gd name="T9" fmla="*/ 0 h 66"/>
                <a:gd name="T10" fmla="*/ 0 w 73"/>
                <a:gd name="T11" fmla="*/ 33 h 66"/>
                <a:gd name="T12" fmla="*/ 31 w 73"/>
                <a:gd name="T13" fmla="*/ 66 h 66"/>
                <a:gd name="T14" fmla="*/ 54 w 73"/>
                <a:gd name="T15" fmla="*/ 55 h 66"/>
                <a:gd name="T16" fmla="*/ 54 w 73"/>
                <a:gd name="T17" fmla="*/ 65 h 66"/>
                <a:gd name="T18" fmla="*/ 73 w 73"/>
                <a:gd name="T19" fmla="*/ 65 h 66"/>
                <a:gd name="T20" fmla="*/ 73 w 73"/>
                <a:gd name="T21" fmla="*/ 56 h 66"/>
                <a:gd name="T22" fmla="*/ 64 w 73"/>
                <a:gd name="T23" fmla="*/ 56 h 66"/>
                <a:gd name="T24" fmla="*/ 64 w 73"/>
                <a:gd name="T25" fmla="*/ 10 h 66"/>
                <a:gd name="T26" fmla="*/ 73 w 73"/>
                <a:gd name="T27" fmla="*/ 10 h 66"/>
                <a:gd name="T28" fmla="*/ 33 w 73"/>
                <a:gd name="T29" fmla="*/ 58 h 66"/>
                <a:gd name="T30" fmla="*/ 11 w 73"/>
                <a:gd name="T31" fmla="*/ 33 h 66"/>
                <a:gd name="T32" fmla="*/ 33 w 73"/>
                <a:gd name="T33" fmla="*/ 9 h 66"/>
                <a:gd name="T34" fmla="*/ 54 w 73"/>
                <a:gd name="T35" fmla="*/ 33 h 66"/>
                <a:gd name="T36" fmla="*/ 33 w 73"/>
                <a:gd name="T3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6">
                  <a:moveTo>
                    <a:pt x="73" y="10"/>
                  </a:moveTo>
                  <a:cubicBezTo>
                    <a:pt x="73" y="2"/>
                    <a:pt x="73" y="2"/>
                    <a:pt x="73" y="2"/>
                  </a:cubicBezTo>
                  <a:cubicBezTo>
                    <a:pt x="54" y="2"/>
                    <a:pt x="54" y="2"/>
                    <a:pt x="54" y="2"/>
                  </a:cubicBezTo>
                  <a:cubicBezTo>
                    <a:pt x="54" y="11"/>
                    <a:pt x="54" y="11"/>
                    <a:pt x="54" y="11"/>
                  </a:cubicBezTo>
                  <a:cubicBezTo>
                    <a:pt x="49" y="4"/>
                    <a:pt x="41" y="0"/>
                    <a:pt x="31" y="0"/>
                  </a:cubicBezTo>
                  <a:cubicBezTo>
                    <a:pt x="13" y="0"/>
                    <a:pt x="0" y="14"/>
                    <a:pt x="0" y="33"/>
                  </a:cubicBezTo>
                  <a:cubicBezTo>
                    <a:pt x="0" y="52"/>
                    <a:pt x="13" y="66"/>
                    <a:pt x="31" y="66"/>
                  </a:cubicBezTo>
                  <a:cubicBezTo>
                    <a:pt x="41" y="66"/>
                    <a:pt x="49" y="62"/>
                    <a:pt x="54" y="55"/>
                  </a:cubicBezTo>
                  <a:cubicBezTo>
                    <a:pt x="54" y="65"/>
                    <a:pt x="54" y="65"/>
                    <a:pt x="54" y="65"/>
                  </a:cubicBezTo>
                  <a:cubicBezTo>
                    <a:pt x="73" y="65"/>
                    <a:pt x="73" y="65"/>
                    <a:pt x="73" y="65"/>
                  </a:cubicBezTo>
                  <a:cubicBezTo>
                    <a:pt x="73" y="56"/>
                    <a:pt x="73" y="56"/>
                    <a:pt x="73" y="56"/>
                  </a:cubicBezTo>
                  <a:cubicBezTo>
                    <a:pt x="64" y="56"/>
                    <a:pt x="64" y="56"/>
                    <a:pt x="64" y="56"/>
                  </a:cubicBezTo>
                  <a:cubicBezTo>
                    <a:pt x="64" y="10"/>
                    <a:pt x="64" y="10"/>
                    <a:pt x="64" y="10"/>
                  </a:cubicBezTo>
                  <a:lnTo>
                    <a:pt x="73" y="10"/>
                  </a:lnTo>
                  <a:close/>
                  <a:moveTo>
                    <a:pt x="33" y="58"/>
                  </a:moveTo>
                  <a:cubicBezTo>
                    <a:pt x="20" y="58"/>
                    <a:pt x="11" y="47"/>
                    <a:pt x="11" y="33"/>
                  </a:cubicBezTo>
                  <a:cubicBezTo>
                    <a:pt x="11" y="19"/>
                    <a:pt x="20" y="9"/>
                    <a:pt x="33" y="9"/>
                  </a:cubicBezTo>
                  <a:cubicBezTo>
                    <a:pt x="46" y="9"/>
                    <a:pt x="54" y="19"/>
                    <a:pt x="54" y="33"/>
                  </a:cubicBezTo>
                  <a:cubicBezTo>
                    <a:pt x="54" y="47"/>
                    <a:pt x="46" y="58"/>
                    <a:pt x="33" y="58"/>
                  </a:cubicBez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8" name="Freeform 8"/>
            <p:cNvSpPr>
              <a:spLocks noEditPoints="1"/>
            </p:cNvSpPr>
            <p:nvPr/>
          </p:nvSpPr>
          <p:spPr bwMode="black">
            <a:xfrm>
              <a:off x="5608638" y="3111500"/>
              <a:ext cx="731838" cy="750888"/>
            </a:xfrm>
            <a:custGeom>
              <a:avLst/>
              <a:gdLst>
                <a:gd name="T0" fmla="*/ 65 w 65"/>
                <a:gd name="T1" fmla="*/ 32 h 66"/>
                <a:gd name="T2" fmla="*/ 33 w 65"/>
                <a:gd name="T3" fmla="*/ 0 h 66"/>
                <a:gd name="T4" fmla="*/ 0 w 65"/>
                <a:gd name="T5" fmla="*/ 33 h 66"/>
                <a:gd name="T6" fmla="*/ 33 w 65"/>
                <a:gd name="T7" fmla="*/ 66 h 66"/>
                <a:gd name="T8" fmla="*/ 63 w 65"/>
                <a:gd name="T9" fmla="*/ 48 h 66"/>
                <a:gd name="T10" fmla="*/ 53 w 65"/>
                <a:gd name="T11" fmla="*/ 48 h 66"/>
                <a:gd name="T12" fmla="*/ 34 w 65"/>
                <a:gd name="T13" fmla="*/ 58 h 66"/>
                <a:gd name="T14" fmla="*/ 11 w 65"/>
                <a:gd name="T15" fmla="*/ 37 h 66"/>
                <a:gd name="T16" fmla="*/ 65 w 65"/>
                <a:gd name="T17" fmla="*/ 37 h 66"/>
                <a:gd name="T18" fmla="*/ 65 w 65"/>
                <a:gd name="T19" fmla="*/ 32 h 66"/>
                <a:gd name="T20" fmla="*/ 11 w 65"/>
                <a:gd name="T21" fmla="*/ 28 h 66"/>
                <a:gd name="T22" fmla="*/ 33 w 65"/>
                <a:gd name="T23" fmla="*/ 8 h 66"/>
                <a:gd name="T24" fmla="*/ 55 w 65"/>
                <a:gd name="T25" fmla="*/ 28 h 66"/>
                <a:gd name="T26" fmla="*/ 11 w 65"/>
                <a:gd name="T27"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6">
                  <a:moveTo>
                    <a:pt x="65" y="32"/>
                  </a:moveTo>
                  <a:cubicBezTo>
                    <a:pt x="65" y="13"/>
                    <a:pt x="53" y="0"/>
                    <a:pt x="33" y="0"/>
                  </a:cubicBezTo>
                  <a:cubicBezTo>
                    <a:pt x="14" y="0"/>
                    <a:pt x="0" y="14"/>
                    <a:pt x="0" y="33"/>
                  </a:cubicBezTo>
                  <a:cubicBezTo>
                    <a:pt x="0" y="53"/>
                    <a:pt x="14" y="66"/>
                    <a:pt x="33" y="66"/>
                  </a:cubicBezTo>
                  <a:cubicBezTo>
                    <a:pt x="47" y="66"/>
                    <a:pt x="58" y="59"/>
                    <a:pt x="63" y="48"/>
                  </a:cubicBezTo>
                  <a:cubicBezTo>
                    <a:pt x="53" y="48"/>
                    <a:pt x="53" y="48"/>
                    <a:pt x="53" y="48"/>
                  </a:cubicBezTo>
                  <a:cubicBezTo>
                    <a:pt x="50" y="54"/>
                    <a:pt x="43" y="58"/>
                    <a:pt x="34" y="58"/>
                  </a:cubicBezTo>
                  <a:cubicBezTo>
                    <a:pt x="19" y="58"/>
                    <a:pt x="12" y="49"/>
                    <a:pt x="11" y="37"/>
                  </a:cubicBezTo>
                  <a:cubicBezTo>
                    <a:pt x="65" y="37"/>
                    <a:pt x="65" y="37"/>
                    <a:pt x="65" y="37"/>
                  </a:cubicBezTo>
                  <a:lnTo>
                    <a:pt x="65" y="32"/>
                  </a:lnTo>
                  <a:close/>
                  <a:moveTo>
                    <a:pt x="11" y="28"/>
                  </a:moveTo>
                  <a:cubicBezTo>
                    <a:pt x="12" y="17"/>
                    <a:pt x="20" y="8"/>
                    <a:pt x="33" y="8"/>
                  </a:cubicBezTo>
                  <a:cubicBezTo>
                    <a:pt x="47" y="8"/>
                    <a:pt x="54" y="18"/>
                    <a:pt x="55" y="28"/>
                  </a:cubicBezTo>
                  <a:lnTo>
                    <a:pt x="11" y="28"/>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9" name="Freeform 9"/>
            <p:cNvSpPr>
              <a:spLocks/>
            </p:cNvSpPr>
            <p:nvPr/>
          </p:nvSpPr>
          <p:spPr bwMode="black">
            <a:xfrm>
              <a:off x="7613650" y="2952750"/>
              <a:ext cx="360363" cy="898525"/>
            </a:xfrm>
            <a:custGeom>
              <a:avLst/>
              <a:gdLst>
                <a:gd name="T0" fmla="*/ 20 w 32"/>
                <a:gd name="T1" fmla="*/ 62 h 79"/>
                <a:gd name="T2" fmla="*/ 20 w 32"/>
                <a:gd name="T3" fmla="*/ 24 h 79"/>
                <a:gd name="T4" fmla="*/ 32 w 32"/>
                <a:gd name="T5" fmla="*/ 24 h 79"/>
                <a:gd name="T6" fmla="*/ 32 w 32"/>
                <a:gd name="T7" fmla="*/ 16 h 79"/>
                <a:gd name="T8" fmla="*/ 20 w 32"/>
                <a:gd name="T9" fmla="*/ 16 h 79"/>
                <a:gd name="T10" fmla="*/ 20 w 32"/>
                <a:gd name="T11" fmla="*/ 0 h 79"/>
                <a:gd name="T12" fmla="*/ 9 w 32"/>
                <a:gd name="T13" fmla="*/ 0 h 79"/>
                <a:gd name="T14" fmla="*/ 9 w 32"/>
                <a:gd name="T15" fmla="*/ 16 h 79"/>
                <a:gd name="T16" fmla="*/ 0 w 32"/>
                <a:gd name="T17" fmla="*/ 16 h 79"/>
                <a:gd name="T18" fmla="*/ 0 w 32"/>
                <a:gd name="T19" fmla="*/ 24 h 79"/>
                <a:gd name="T20" fmla="*/ 9 w 32"/>
                <a:gd name="T21" fmla="*/ 24 h 79"/>
                <a:gd name="T22" fmla="*/ 9 w 32"/>
                <a:gd name="T23" fmla="*/ 63 h 79"/>
                <a:gd name="T24" fmla="*/ 26 w 32"/>
                <a:gd name="T25" fmla="*/ 79 h 79"/>
                <a:gd name="T26" fmla="*/ 32 w 32"/>
                <a:gd name="T27" fmla="*/ 79 h 79"/>
                <a:gd name="T28" fmla="*/ 32 w 32"/>
                <a:gd name="T29" fmla="*/ 70 h 79"/>
                <a:gd name="T30" fmla="*/ 27 w 32"/>
                <a:gd name="T31" fmla="*/ 71 h 79"/>
                <a:gd name="T32" fmla="*/ 20 w 32"/>
                <a:gd name="T33"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9">
                  <a:moveTo>
                    <a:pt x="20" y="62"/>
                  </a:moveTo>
                  <a:cubicBezTo>
                    <a:pt x="20" y="24"/>
                    <a:pt x="20" y="24"/>
                    <a:pt x="20" y="24"/>
                  </a:cubicBezTo>
                  <a:cubicBezTo>
                    <a:pt x="32" y="24"/>
                    <a:pt x="32" y="24"/>
                    <a:pt x="32" y="24"/>
                  </a:cubicBezTo>
                  <a:cubicBezTo>
                    <a:pt x="32" y="16"/>
                    <a:pt x="32" y="16"/>
                    <a:pt x="32" y="16"/>
                  </a:cubicBezTo>
                  <a:cubicBezTo>
                    <a:pt x="20" y="16"/>
                    <a:pt x="20" y="16"/>
                    <a:pt x="20" y="16"/>
                  </a:cubicBezTo>
                  <a:cubicBezTo>
                    <a:pt x="20" y="0"/>
                    <a:pt x="20" y="0"/>
                    <a:pt x="20" y="0"/>
                  </a:cubicBezTo>
                  <a:cubicBezTo>
                    <a:pt x="9" y="0"/>
                    <a:pt x="9" y="0"/>
                    <a:pt x="9" y="0"/>
                  </a:cubicBezTo>
                  <a:cubicBezTo>
                    <a:pt x="9" y="16"/>
                    <a:pt x="9" y="16"/>
                    <a:pt x="9" y="16"/>
                  </a:cubicBezTo>
                  <a:cubicBezTo>
                    <a:pt x="0" y="16"/>
                    <a:pt x="0" y="16"/>
                    <a:pt x="0" y="16"/>
                  </a:cubicBezTo>
                  <a:cubicBezTo>
                    <a:pt x="0" y="24"/>
                    <a:pt x="0" y="24"/>
                    <a:pt x="0" y="24"/>
                  </a:cubicBezTo>
                  <a:cubicBezTo>
                    <a:pt x="9" y="24"/>
                    <a:pt x="9" y="24"/>
                    <a:pt x="9" y="24"/>
                  </a:cubicBezTo>
                  <a:cubicBezTo>
                    <a:pt x="9" y="63"/>
                    <a:pt x="9" y="63"/>
                    <a:pt x="9" y="63"/>
                  </a:cubicBezTo>
                  <a:cubicBezTo>
                    <a:pt x="9" y="74"/>
                    <a:pt x="14" y="79"/>
                    <a:pt x="26" y="79"/>
                  </a:cubicBezTo>
                  <a:cubicBezTo>
                    <a:pt x="28" y="79"/>
                    <a:pt x="31" y="79"/>
                    <a:pt x="32" y="79"/>
                  </a:cubicBezTo>
                  <a:cubicBezTo>
                    <a:pt x="32" y="70"/>
                    <a:pt x="32" y="70"/>
                    <a:pt x="32" y="70"/>
                  </a:cubicBezTo>
                  <a:cubicBezTo>
                    <a:pt x="30" y="71"/>
                    <a:pt x="29" y="71"/>
                    <a:pt x="27" y="71"/>
                  </a:cubicBezTo>
                  <a:cubicBezTo>
                    <a:pt x="22" y="71"/>
                    <a:pt x="20" y="69"/>
                    <a:pt x="20" y="62"/>
                  </a:cubicBezTo>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0" name="Freeform 10"/>
            <p:cNvSpPr>
              <a:spLocks/>
            </p:cNvSpPr>
            <p:nvPr/>
          </p:nvSpPr>
          <p:spPr bwMode="black">
            <a:xfrm>
              <a:off x="7275513" y="2816225"/>
              <a:ext cx="338138" cy="1035050"/>
            </a:xfrm>
            <a:custGeom>
              <a:avLst/>
              <a:gdLst>
                <a:gd name="T0" fmla="*/ 24 w 30"/>
                <a:gd name="T1" fmla="*/ 91 h 91"/>
                <a:gd name="T2" fmla="*/ 30 w 30"/>
                <a:gd name="T3" fmla="*/ 91 h 91"/>
                <a:gd name="T4" fmla="*/ 30 w 30"/>
                <a:gd name="T5" fmla="*/ 82 h 91"/>
                <a:gd name="T6" fmla="*/ 26 w 30"/>
                <a:gd name="T7" fmla="*/ 83 h 91"/>
                <a:gd name="T8" fmla="*/ 19 w 30"/>
                <a:gd name="T9" fmla="*/ 74 h 91"/>
                <a:gd name="T10" fmla="*/ 19 w 30"/>
                <a:gd name="T11" fmla="*/ 0 h 91"/>
                <a:gd name="T12" fmla="*/ 0 w 30"/>
                <a:gd name="T13" fmla="*/ 0 h 91"/>
                <a:gd name="T14" fmla="*/ 0 w 30"/>
                <a:gd name="T15" fmla="*/ 8 h 91"/>
                <a:gd name="T16" fmla="*/ 9 w 30"/>
                <a:gd name="T17" fmla="*/ 8 h 91"/>
                <a:gd name="T18" fmla="*/ 9 w 30"/>
                <a:gd name="T19" fmla="*/ 74 h 91"/>
                <a:gd name="T20" fmla="*/ 24 w 30"/>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1">
                  <a:moveTo>
                    <a:pt x="24" y="91"/>
                  </a:moveTo>
                  <a:cubicBezTo>
                    <a:pt x="26" y="91"/>
                    <a:pt x="29" y="91"/>
                    <a:pt x="30" y="91"/>
                  </a:cubicBezTo>
                  <a:cubicBezTo>
                    <a:pt x="30" y="82"/>
                    <a:pt x="30" y="82"/>
                    <a:pt x="30" y="82"/>
                  </a:cubicBezTo>
                  <a:cubicBezTo>
                    <a:pt x="28" y="83"/>
                    <a:pt x="27" y="83"/>
                    <a:pt x="26" y="83"/>
                  </a:cubicBezTo>
                  <a:cubicBezTo>
                    <a:pt x="21" y="83"/>
                    <a:pt x="19" y="80"/>
                    <a:pt x="19" y="74"/>
                  </a:cubicBezTo>
                  <a:cubicBezTo>
                    <a:pt x="19" y="0"/>
                    <a:pt x="19" y="0"/>
                    <a:pt x="19" y="0"/>
                  </a:cubicBezTo>
                  <a:cubicBezTo>
                    <a:pt x="0" y="0"/>
                    <a:pt x="0" y="0"/>
                    <a:pt x="0" y="0"/>
                  </a:cubicBezTo>
                  <a:cubicBezTo>
                    <a:pt x="0" y="8"/>
                    <a:pt x="0" y="8"/>
                    <a:pt x="0" y="8"/>
                  </a:cubicBezTo>
                  <a:cubicBezTo>
                    <a:pt x="9" y="8"/>
                    <a:pt x="9" y="8"/>
                    <a:pt x="9" y="8"/>
                  </a:cubicBezTo>
                  <a:cubicBezTo>
                    <a:pt x="9" y="74"/>
                    <a:pt x="9" y="74"/>
                    <a:pt x="9" y="74"/>
                  </a:cubicBezTo>
                  <a:cubicBezTo>
                    <a:pt x="9" y="85"/>
                    <a:pt x="13" y="91"/>
                    <a:pt x="24" y="91"/>
                  </a:cubicBezTo>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1" name="Freeform 11"/>
            <p:cNvSpPr>
              <a:spLocks/>
            </p:cNvSpPr>
            <p:nvPr/>
          </p:nvSpPr>
          <p:spPr bwMode="black">
            <a:xfrm>
              <a:off x="3603625" y="2781300"/>
              <a:ext cx="911225" cy="1092200"/>
            </a:xfrm>
            <a:custGeom>
              <a:avLst/>
              <a:gdLst>
                <a:gd name="T0" fmla="*/ 28 w 81"/>
                <a:gd name="T1" fmla="*/ 65 h 96"/>
                <a:gd name="T2" fmla="*/ 41 w 81"/>
                <a:gd name="T3" fmla="*/ 74 h 96"/>
                <a:gd name="T4" fmla="*/ 52 w 81"/>
                <a:gd name="T5" fmla="*/ 68 h 96"/>
                <a:gd name="T6" fmla="*/ 36 w 81"/>
                <a:gd name="T7" fmla="*/ 59 h 96"/>
                <a:gd name="T8" fmla="*/ 12 w 81"/>
                <a:gd name="T9" fmla="*/ 50 h 96"/>
                <a:gd name="T10" fmla="*/ 1 w 81"/>
                <a:gd name="T11" fmla="*/ 29 h 96"/>
                <a:gd name="T12" fmla="*/ 39 w 81"/>
                <a:gd name="T13" fmla="*/ 0 h 96"/>
                <a:gd name="T14" fmla="*/ 78 w 81"/>
                <a:gd name="T15" fmla="*/ 29 h 96"/>
                <a:gd name="T16" fmla="*/ 51 w 81"/>
                <a:gd name="T17" fmla="*/ 29 h 96"/>
                <a:gd name="T18" fmla="*/ 39 w 81"/>
                <a:gd name="T19" fmla="*/ 21 h 96"/>
                <a:gd name="T20" fmla="*/ 30 w 81"/>
                <a:gd name="T21" fmla="*/ 27 h 96"/>
                <a:gd name="T22" fmla="*/ 43 w 81"/>
                <a:gd name="T23" fmla="*/ 35 h 96"/>
                <a:gd name="T24" fmla="*/ 69 w 81"/>
                <a:gd name="T25" fmla="*/ 43 h 96"/>
                <a:gd name="T26" fmla="*/ 81 w 81"/>
                <a:gd name="T27" fmla="*/ 65 h 96"/>
                <a:gd name="T28" fmla="*/ 40 w 81"/>
                <a:gd name="T29" fmla="*/ 96 h 96"/>
                <a:gd name="T30" fmla="*/ 0 w 81"/>
                <a:gd name="T31" fmla="*/ 65 h 96"/>
                <a:gd name="T32" fmla="*/ 28 w 81"/>
                <a:gd name="T33"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96">
                  <a:moveTo>
                    <a:pt x="28" y="65"/>
                  </a:moveTo>
                  <a:cubicBezTo>
                    <a:pt x="29" y="72"/>
                    <a:pt x="33" y="74"/>
                    <a:pt x="41" y="74"/>
                  </a:cubicBezTo>
                  <a:cubicBezTo>
                    <a:pt x="48" y="74"/>
                    <a:pt x="52" y="72"/>
                    <a:pt x="52" y="68"/>
                  </a:cubicBezTo>
                  <a:cubicBezTo>
                    <a:pt x="52" y="62"/>
                    <a:pt x="47" y="62"/>
                    <a:pt x="36" y="59"/>
                  </a:cubicBezTo>
                  <a:cubicBezTo>
                    <a:pt x="24" y="55"/>
                    <a:pt x="15" y="53"/>
                    <a:pt x="12" y="50"/>
                  </a:cubicBezTo>
                  <a:cubicBezTo>
                    <a:pt x="5" y="45"/>
                    <a:pt x="1" y="38"/>
                    <a:pt x="1" y="29"/>
                  </a:cubicBezTo>
                  <a:cubicBezTo>
                    <a:pt x="1" y="11"/>
                    <a:pt x="15" y="0"/>
                    <a:pt x="39" y="0"/>
                  </a:cubicBezTo>
                  <a:cubicBezTo>
                    <a:pt x="63" y="0"/>
                    <a:pt x="77" y="10"/>
                    <a:pt x="78" y="29"/>
                  </a:cubicBezTo>
                  <a:cubicBezTo>
                    <a:pt x="51" y="29"/>
                    <a:pt x="51" y="29"/>
                    <a:pt x="51" y="29"/>
                  </a:cubicBezTo>
                  <a:cubicBezTo>
                    <a:pt x="50" y="23"/>
                    <a:pt x="46" y="21"/>
                    <a:pt x="39" y="21"/>
                  </a:cubicBezTo>
                  <a:cubicBezTo>
                    <a:pt x="33" y="21"/>
                    <a:pt x="30" y="23"/>
                    <a:pt x="30" y="27"/>
                  </a:cubicBezTo>
                  <a:cubicBezTo>
                    <a:pt x="30" y="32"/>
                    <a:pt x="34" y="33"/>
                    <a:pt x="43" y="35"/>
                  </a:cubicBezTo>
                  <a:cubicBezTo>
                    <a:pt x="54" y="38"/>
                    <a:pt x="63" y="40"/>
                    <a:pt x="69" y="43"/>
                  </a:cubicBezTo>
                  <a:cubicBezTo>
                    <a:pt x="77" y="49"/>
                    <a:pt x="81" y="55"/>
                    <a:pt x="81" y="65"/>
                  </a:cubicBezTo>
                  <a:cubicBezTo>
                    <a:pt x="81" y="84"/>
                    <a:pt x="66" y="96"/>
                    <a:pt x="40" y="96"/>
                  </a:cubicBezTo>
                  <a:cubicBezTo>
                    <a:pt x="16" y="96"/>
                    <a:pt x="1" y="84"/>
                    <a:pt x="0" y="65"/>
                  </a:cubicBezTo>
                  <a:lnTo>
                    <a:pt x="28" y="65"/>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2" name="Freeform 12"/>
            <p:cNvSpPr>
              <a:spLocks/>
            </p:cNvSpPr>
            <p:nvPr/>
          </p:nvSpPr>
          <p:spPr bwMode="black">
            <a:xfrm>
              <a:off x="1698625" y="2781300"/>
              <a:ext cx="1014413" cy="1092200"/>
            </a:xfrm>
            <a:custGeom>
              <a:avLst/>
              <a:gdLst>
                <a:gd name="T0" fmla="*/ 90 w 90"/>
                <a:gd name="T1" fmla="*/ 58 h 96"/>
                <a:gd name="T2" fmla="*/ 46 w 90"/>
                <a:gd name="T3" fmla="*/ 96 h 96"/>
                <a:gd name="T4" fmla="*/ 0 w 90"/>
                <a:gd name="T5" fmla="*/ 48 h 96"/>
                <a:gd name="T6" fmla="*/ 46 w 90"/>
                <a:gd name="T7" fmla="*/ 0 h 96"/>
                <a:gd name="T8" fmla="*/ 89 w 90"/>
                <a:gd name="T9" fmla="*/ 37 h 96"/>
                <a:gd name="T10" fmla="*/ 62 w 90"/>
                <a:gd name="T11" fmla="*/ 37 h 96"/>
                <a:gd name="T12" fmla="*/ 46 w 90"/>
                <a:gd name="T13" fmla="*/ 23 h 96"/>
                <a:gd name="T14" fmla="*/ 29 w 90"/>
                <a:gd name="T15" fmla="*/ 48 h 96"/>
                <a:gd name="T16" fmla="*/ 47 w 90"/>
                <a:gd name="T17" fmla="*/ 73 h 96"/>
                <a:gd name="T18" fmla="*/ 62 w 90"/>
                <a:gd name="T19" fmla="*/ 58 h 96"/>
                <a:gd name="T20" fmla="*/ 90 w 90"/>
                <a:gd name="T21"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6">
                  <a:moveTo>
                    <a:pt x="90" y="58"/>
                  </a:moveTo>
                  <a:cubicBezTo>
                    <a:pt x="88" y="82"/>
                    <a:pt x="72" y="96"/>
                    <a:pt x="46" y="96"/>
                  </a:cubicBezTo>
                  <a:cubicBezTo>
                    <a:pt x="17" y="96"/>
                    <a:pt x="0" y="78"/>
                    <a:pt x="0" y="48"/>
                  </a:cubicBezTo>
                  <a:cubicBezTo>
                    <a:pt x="0" y="18"/>
                    <a:pt x="17" y="0"/>
                    <a:pt x="46" y="0"/>
                  </a:cubicBezTo>
                  <a:cubicBezTo>
                    <a:pt x="72" y="0"/>
                    <a:pt x="88" y="13"/>
                    <a:pt x="89" y="37"/>
                  </a:cubicBezTo>
                  <a:cubicBezTo>
                    <a:pt x="62" y="37"/>
                    <a:pt x="62" y="37"/>
                    <a:pt x="62" y="37"/>
                  </a:cubicBezTo>
                  <a:cubicBezTo>
                    <a:pt x="61" y="28"/>
                    <a:pt x="55" y="23"/>
                    <a:pt x="46" y="23"/>
                  </a:cubicBezTo>
                  <a:cubicBezTo>
                    <a:pt x="35" y="23"/>
                    <a:pt x="29" y="31"/>
                    <a:pt x="29" y="48"/>
                  </a:cubicBezTo>
                  <a:cubicBezTo>
                    <a:pt x="29" y="65"/>
                    <a:pt x="35" y="73"/>
                    <a:pt x="47" y="73"/>
                  </a:cubicBezTo>
                  <a:cubicBezTo>
                    <a:pt x="56" y="73"/>
                    <a:pt x="61" y="68"/>
                    <a:pt x="62" y="58"/>
                  </a:cubicBezTo>
                  <a:lnTo>
                    <a:pt x="90" y="58"/>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3" name="Freeform 13"/>
            <p:cNvSpPr>
              <a:spLocks/>
            </p:cNvSpPr>
            <p:nvPr/>
          </p:nvSpPr>
          <p:spPr bwMode="black">
            <a:xfrm>
              <a:off x="2644775" y="2816225"/>
              <a:ext cx="1014413" cy="1023938"/>
            </a:xfrm>
            <a:custGeom>
              <a:avLst/>
              <a:gdLst>
                <a:gd name="T0" fmla="*/ 0 w 639"/>
                <a:gd name="T1" fmla="*/ 0 h 645"/>
                <a:gd name="T2" fmla="*/ 206 w 639"/>
                <a:gd name="T3" fmla="*/ 0 h 645"/>
                <a:gd name="T4" fmla="*/ 320 w 639"/>
                <a:gd name="T5" fmla="*/ 415 h 645"/>
                <a:gd name="T6" fmla="*/ 433 w 639"/>
                <a:gd name="T7" fmla="*/ 0 h 645"/>
                <a:gd name="T8" fmla="*/ 639 w 639"/>
                <a:gd name="T9" fmla="*/ 0 h 645"/>
                <a:gd name="T10" fmla="*/ 419 w 639"/>
                <a:gd name="T11" fmla="*/ 645 h 645"/>
                <a:gd name="T12" fmla="*/ 213 w 639"/>
                <a:gd name="T13" fmla="*/ 645 h 645"/>
                <a:gd name="T14" fmla="*/ 0 w 639"/>
                <a:gd name="T15" fmla="*/ 0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645">
                  <a:moveTo>
                    <a:pt x="0" y="0"/>
                  </a:moveTo>
                  <a:lnTo>
                    <a:pt x="206" y="0"/>
                  </a:lnTo>
                  <a:lnTo>
                    <a:pt x="320" y="415"/>
                  </a:lnTo>
                  <a:lnTo>
                    <a:pt x="433" y="0"/>
                  </a:lnTo>
                  <a:lnTo>
                    <a:pt x="639" y="0"/>
                  </a:lnTo>
                  <a:lnTo>
                    <a:pt x="419" y="645"/>
                  </a:lnTo>
                  <a:lnTo>
                    <a:pt x="213" y="645"/>
                  </a:lnTo>
                  <a:lnTo>
                    <a:pt x="0" y="0"/>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sp>
          <p:nvSpPr>
            <p:cNvPr id="14" name="Freeform 14"/>
            <p:cNvSpPr>
              <a:spLocks/>
            </p:cNvSpPr>
            <p:nvPr/>
          </p:nvSpPr>
          <p:spPr bwMode="black">
            <a:xfrm>
              <a:off x="279400" y="2781300"/>
              <a:ext cx="1295400" cy="1092200"/>
            </a:xfrm>
            <a:custGeom>
              <a:avLst/>
              <a:gdLst>
                <a:gd name="T0" fmla="*/ 4 w 115"/>
                <a:gd name="T1" fmla="*/ 42 h 96"/>
                <a:gd name="T2" fmla="*/ 0 w 115"/>
                <a:gd name="T3" fmla="*/ 33 h 96"/>
                <a:gd name="T4" fmla="*/ 4 w 115"/>
                <a:gd name="T5" fmla="*/ 23 h 96"/>
                <a:gd name="T6" fmla="*/ 22 w 115"/>
                <a:gd name="T7" fmla="*/ 4 h 96"/>
                <a:gd name="T8" fmla="*/ 32 w 115"/>
                <a:gd name="T9" fmla="*/ 0 h 96"/>
                <a:gd name="T10" fmla="*/ 42 w 115"/>
                <a:gd name="T11" fmla="*/ 4 h 96"/>
                <a:gd name="T12" fmla="*/ 58 w 115"/>
                <a:gd name="T13" fmla="*/ 20 h 96"/>
                <a:gd name="T14" fmla="*/ 73 w 115"/>
                <a:gd name="T15" fmla="*/ 4 h 96"/>
                <a:gd name="T16" fmla="*/ 83 w 115"/>
                <a:gd name="T17" fmla="*/ 0 h 96"/>
                <a:gd name="T18" fmla="*/ 93 w 115"/>
                <a:gd name="T19" fmla="*/ 4 h 96"/>
                <a:gd name="T20" fmla="*/ 111 w 115"/>
                <a:gd name="T21" fmla="*/ 23 h 96"/>
                <a:gd name="T22" fmla="*/ 115 w 115"/>
                <a:gd name="T23" fmla="*/ 33 h 96"/>
                <a:gd name="T24" fmla="*/ 111 w 115"/>
                <a:gd name="T25" fmla="*/ 42 h 96"/>
                <a:gd name="T26" fmla="*/ 58 w 115"/>
                <a:gd name="T27" fmla="*/ 96 h 96"/>
                <a:gd name="T28" fmla="*/ 57 w 115"/>
                <a:gd name="T29" fmla="*/ 96 h 96"/>
                <a:gd name="T30" fmla="*/ 4 w 115"/>
                <a:gd name="T31"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6">
                  <a:moveTo>
                    <a:pt x="4" y="42"/>
                  </a:moveTo>
                  <a:cubicBezTo>
                    <a:pt x="1" y="40"/>
                    <a:pt x="0" y="36"/>
                    <a:pt x="0" y="33"/>
                  </a:cubicBezTo>
                  <a:cubicBezTo>
                    <a:pt x="0" y="29"/>
                    <a:pt x="1" y="25"/>
                    <a:pt x="4" y="23"/>
                  </a:cubicBezTo>
                  <a:cubicBezTo>
                    <a:pt x="22" y="4"/>
                    <a:pt x="22" y="4"/>
                    <a:pt x="22" y="4"/>
                  </a:cubicBezTo>
                  <a:cubicBezTo>
                    <a:pt x="25" y="1"/>
                    <a:pt x="29" y="0"/>
                    <a:pt x="32" y="0"/>
                  </a:cubicBezTo>
                  <a:cubicBezTo>
                    <a:pt x="36" y="0"/>
                    <a:pt x="39" y="1"/>
                    <a:pt x="42" y="4"/>
                  </a:cubicBezTo>
                  <a:cubicBezTo>
                    <a:pt x="58" y="20"/>
                    <a:pt x="58" y="20"/>
                    <a:pt x="58" y="20"/>
                  </a:cubicBezTo>
                  <a:cubicBezTo>
                    <a:pt x="73" y="4"/>
                    <a:pt x="73" y="4"/>
                    <a:pt x="73" y="4"/>
                  </a:cubicBezTo>
                  <a:cubicBezTo>
                    <a:pt x="76" y="1"/>
                    <a:pt x="79" y="0"/>
                    <a:pt x="83" y="0"/>
                  </a:cubicBezTo>
                  <a:cubicBezTo>
                    <a:pt x="87" y="0"/>
                    <a:pt x="90" y="1"/>
                    <a:pt x="93" y="4"/>
                  </a:cubicBezTo>
                  <a:cubicBezTo>
                    <a:pt x="111" y="23"/>
                    <a:pt x="111" y="23"/>
                    <a:pt x="111" y="23"/>
                  </a:cubicBezTo>
                  <a:cubicBezTo>
                    <a:pt x="114" y="25"/>
                    <a:pt x="115" y="29"/>
                    <a:pt x="115" y="33"/>
                  </a:cubicBezTo>
                  <a:cubicBezTo>
                    <a:pt x="115" y="36"/>
                    <a:pt x="114" y="40"/>
                    <a:pt x="111" y="42"/>
                  </a:cubicBezTo>
                  <a:cubicBezTo>
                    <a:pt x="58" y="96"/>
                    <a:pt x="58" y="96"/>
                    <a:pt x="58" y="96"/>
                  </a:cubicBezTo>
                  <a:cubicBezTo>
                    <a:pt x="57" y="96"/>
                    <a:pt x="57" y="96"/>
                    <a:pt x="57" y="96"/>
                  </a:cubicBezTo>
                  <a:lnTo>
                    <a:pt x="4" y="42"/>
                  </a:lnTo>
                  <a:close/>
                </a:path>
              </a:pathLst>
            </a:custGeom>
            <a:grpFill/>
            <a:ln>
              <a:noFill/>
            </a:ln>
            <a:extLst/>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bwMode="auto">
          <a:xfrm>
            <a:off x="455613" y="2194559"/>
            <a:ext cx="5554662" cy="1714500"/>
          </a:xfrm>
        </p:spPr>
        <p:txBody>
          <a:bodyPr rIns="0" anchor="b"/>
          <a:lstStyle>
            <a:lvl1pPr marL="0" marR="0" indent="0">
              <a:lnSpc>
                <a:spcPct val="80000"/>
              </a:lnSpc>
              <a:spcAft>
                <a:spcPts val="0"/>
              </a:spcAft>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auto">
          <a:xfrm>
            <a:off x="455613" y="4023360"/>
            <a:ext cx="5554662" cy="685800"/>
          </a:xfrm>
        </p:spPr>
        <p:txBody>
          <a:bodyPr rIns="51434"/>
          <a:lstStyle>
            <a:lvl1pPr marL="0" marR="0" indent="0" algn="l">
              <a:spcBef>
                <a:spcPts val="300"/>
              </a:spcBef>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3"/>
          <p:cNvSpPr>
            <a:spLocks noGrp="1"/>
          </p:cNvSpPr>
          <p:nvPr>
            <p:ph type="ftr" sz="quarter" idx="10"/>
          </p:nvPr>
        </p:nvSpPr>
        <p:spPr bwMode="auto"/>
        <p:txBody>
          <a:bodyPr/>
          <a:lstStyle>
            <a:lvl1pPr>
              <a:defRPr>
                <a:solidFill>
                  <a:srgbClr val="FFFFFF"/>
                </a:solidFill>
              </a:defRPr>
            </a:lvl1pPr>
          </a:lstStyle>
          <a:p>
            <a:pPr>
              <a:defRPr/>
            </a:pPr>
            <a:r>
              <a:rPr lang="en-US"/>
              <a:t>© 2014 CVS Health Confidential &amp; Proprietary</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Image Light">
    <p:spTree>
      <p:nvGrpSpPr>
        <p:cNvPr id="1" name=""/>
        <p:cNvGrpSpPr/>
        <p:nvPr/>
      </p:nvGrpSpPr>
      <p:grpSpPr>
        <a:xfrm>
          <a:off x="0" y="0"/>
          <a:ext cx="0" cy="0"/>
          <a:chOff x="0" y="0"/>
          <a:chExt cx="0" cy="0"/>
        </a:xfrm>
      </p:grpSpPr>
      <p:pic>
        <p:nvPicPr>
          <p:cNvPr id="4" name="Picture 22" descr="cover-image-02.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grpSp>
        <p:nvGrpSpPr>
          <p:cNvPr id="5" name="Group 8"/>
          <p:cNvGrpSpPr>
            <a:grpSpLocks noChangeAspect="1"/>
          </p:cNvGrpSpPr>
          <p:nvPr userDrawn="1"/>
        </p:nvGrpSpPr>
        <p:grpSpPr bwMode="auto">
          <a:xfrm>
            <a:off x="457200" y="457200"/>
            <a:ext cx="2743200" cy="349250"/>
            <a:chOff x="279400" y="2781300"/>
            <a:chExt cx="8585200" cy="1092200"/>
          </a:xfrm>
        </p:grpSpPr>
        <p:sp>
          <p:nvSpPr>
            <p:cNvPr id="6" name="Freeform 5"/>
            <p:cNvSpPr>
              <a:spLocks/>
            </p:cNvSpPr>
            <p:nvPr/>
          </p:nvSpPr>
          <p:spPr bwMode="auto">
            <a:xfrm>
              <a:off x="4606780" y="2816053"/>
              <a:ext cx="958878" cy="1037588"/>
            </a:xfrm>
            <a:custGeom>
              <a:avLst/>
              <a:gdLst>
                <a:gd name="T0" fmla="*/ 142 w 604"/>
                <a:gd name="T1" fmla="*/ 272 h 652"/>
                <a:gd name="T2" fmla="*/ 142 w 604"/>
                <a:gd name="T3" fmla="*/ 57 h 652"/>
                <a:gd name="T4" fmla="*/ 206 w 604"/>
                <a:gd name="T5" fmla="*/ 57 h 652"/>
                <a:gd name="T6" fmla="*/ 206 w 604"/>
                <a:gd name="T7" fmla="*/ 0 h 652"/>
                <a:gd name="T8" fmla="*/ 0 w 604"/>
                <a:gd name="T9" fmla="*/ 0 h 652"/>
                <a:gd name="T10" fmla="*/ 0 w 604"/>
                <a:gd name="T11" fmla="*/ 57 h 652"/>
                <a:gd name="T12" fmla="*/ 64 w 604"/>
                <a:gd name="T13" fmla="*/ 57 h 652"/>
                <a:gd name="T14" fmla="*/ 64 w 604"/>
                <a:gd name="T15" fmla="*/ 587 h 652"/>
                <a:gd name="T16" fmla="*/ 0 w 604"/>
                <a:gd name="T17" fmla="*/ 587 h 652"/>
                <a:gd name="T18" fmla="*/ 0 w 604"/>
                <a:gd name="T19" fmla="*/ 652 h 652"/>
                <a:gd name="T20" fmla="*/ 206 w 604"/>
                <a:gd name="T21" fmla="*/ 652 h 652"/>
                <a:gd name="T22" fmla="*/ 206 w 604"/>
                <a:gd name="T23" fmla="*/ 587 h 652"/>
                <a:gd name="T24" fmla="*/ 142 w 604"/>
                <a:gd name="T25" fmla="*/ 587 h 652"/>
                <a:gd name="T26" fmla="*/ 142 w 604"/>
                <a:gd name="T27" fmla="*/ 329 h 652"/>
                <a:gd name="T28" fmla="*/ 462 w 604"/>
                <a:gd name="T29" fmla="*/ 329 h 652"/>
                <a:gd name="T30" fmla="*/ 462 w 604"/>
                <a:gd name="T31" fmla="*/ 587 h 652"/>
                <a:gd name="T32" fmla="*/ 398 w 604"/>
                <a:gd name="T33" fmla="*/ 587 h 652"/>
                <a:gd name="T34" fmla="*/ 398 w 604"/>
                <a:gd name="T35" fmla="*/ 652 h 652"/>
                <a:gd name="T36" fmla="*/ 604 w 604"/>
                <a:gd name="T37" fmla="*/ 652 h 652"/>
                <a:gd name="T38" fmla="*/ 604 w 604"/>
                <a:gd name="T39" fmla="*/ 587 h 652"/>
                <a:gd name="T40" fmla="*/ 540 w 604"/>
                <a:gd name="T41" fmla="*/ 587 h 652"/>
                <a:gd name="T42" fmla="*/ 540 w 604"/>
                <a:gd name="T43" fmla="*/ 57 h 652"/>
                <a:gd name="T44" fmla="*/ 604 w 604"/>
                <a:gd name="T45" fmla="*/ 57 h 652"/>
                <a:gd name="T46" fmla="*/ 604 w 604"/>
                <a:gd name="T47" fmla="*/ 0 h 652"/>
                <a:gd name="T48" fmla="*/ 398 w 604"/>
                <a:gd name="T49" fmla="*/ 0 h 652"/>
                <a:gd name="T50" fmla="*/ 398 w 604"/>
                <a:gd name="T51" fmla="*/ 57 h 652"/>
                <a:gd name="T52" fmla="*/ 462 w 604"/>
                <a:gd name="T53" fmla="*/ 57 h 652"/>
                <a:gd name="T54" fmla="*/ 462 w 604"/>
                <a:gd name="T55" fmla="*/ 272 h 652"/>
                <a:gd name="T56" fmla="*/ 142 w 604"/>
                <a:gd name="T57" fmla="*/ 2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652">
                  <a:moveTo>
                    <a:pt x="142" y="272"/>
                  </a:moveTo>
                  <a:lnTo>
                    <a:pt x="142" y="57"/>
                  </a:lnTo>
                  <a:lnTo>
                    <a:pt x="206" y="57"/>
                  </a:lnTo>
                  <a:lnTo>
                    <a:pt x="206" y="0"/>
                  </a:lnTo>
                  <a:lnTo>
                    <a:pt x="0" y="0"/>
                  </a:lnTo>
                  <a:lnTo>
                    <a:pt x="0" y="57"/>
                  </a:lnTo>
                  <a:lnTo>
                    <a:pt x="64" y="57"/>
                  </a:lnTo>
                  <a:lnTo>
                    <a:pt x="64" y="587"/>
                  </a:lnTo>
                  <a:lnTo>
                    <a:pt x="0" y="587"/>
                  </a:lnTo>
                  <a:lnTo>
                    <a:pt x="0" y="652"/>
                  </a:lnTo>
                  <a:lnTo>
                    <a:pt x="206" y="652"/>
                  </a:lnTo>
                  <a:lnTo>
                    <a:pt x="206" y="587"/>
                  </a:lnTo>
                  <a:lnTo>
                    <a:pt x="142" y="587"/>
                  </a:lnTo>
                  <a:lnTo>
                    <a:pt x="142" y="329"/>
                  </a:lnTo>
                  <a:lnTo>
                    <a:pt x="462" y="329"/>
                  </a:lnTo>
                  <a:lnTo>
                    <a:pt x="462" y="587"/>
                  </a:lnTo>
                  <a:lnTo>
                    <a:pt x="398" y="587"/>
                  </a:lnTo>
                  <a:lnTo>
                    <a:pt x="398" y="652"/>
                  </a:lnTo>
                  <a:lnTo>
                    <a:pt x="604" y="652"/>
                  </a:lnTo>
                  <a:lnTo>
                    <a:pt x="604" y="587"/>
                  </a:lnTo>
                  <a:lnTo>
                    <a:pt x="540" y="587"/>
                  </a:lnTo>
                  <a:lnTo>
                    <a:pt x="540" y="57"/>
                  </a:lnTo>
                  <a:lnTo>
                    <a:pt x="604" y="57"/>
                  </a:lnTo>
                  <a:lnTo>
                    <a:pt x="604" y="0"/>
                  </a:lnTo>
                  <a:lnTo>
                    <a:pt x="398" y="0"/>
                  </a:lnTo>
                  <a:lnTo>
                    <a:pt x="398" y="57"/>
                  </a:lnTo>
                  <a:lnTo>
                    <a:pt x="462" y="57"/>
                  </a:lnTo>
                  <a:lnTo>
                    <a:pt x="462" y="272"/>
                  </a:lnTo>
                  <a:lnTo>
                    <a:pt x="142" y="272"/>
                  </a:lnTo>
                  <a:close/>
                </a:path>
              </a:pathLst>
            </a:custGeom>
            <a:solidFill>
              <a:srgbClr val="000000"/>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8039864" y="2816053"/>
              <a:ext cx="824736" cy="1037588"/>
            </a:xfrm>
            <a:custGeom>
              <a:avLst/>
              <a:gdLst>
                <a:gd name="T0" fmla="*/ 27 w 73"/>
                <a:gd name="T1" fmla="*/ 82 h 91"/>
                <a:gd name="T2" fmla="*/ 19 w 73"/>
                <a:gd name="T3" fmla="*/ 82 h 91"/>
                <a:gd name="T4" fmla="*/ 19 w 73"/>
                <a:gd name="T5" fmla="*/ 54 h 91"/>
                <a:gd name="T6" fmla="*/ 37 w 73"/>
                <a:gd name="T7" fmla="*/ 35 h 91"/>
                <a:gd name="T8" fmla="*/ 55 w 73"/>
                <a:gd name="T9" fmla="*/ 54 h 91"/>
                <a:gd name="T10" fmla="*/ 55 w 73"/>
                <a:gd name="T11" fmla="*/ 82 h 91"/>
                <a:gd name="T12" fmla="*/ 46 w 73"/>
                <a:gd name="T13" fmla="*/ 82 h 91"/>
                <a:gd name="T14" fmla="*/ 46 w 73"/>
                <a:gd name="T15" fmla="*/ 91 h 91"/>
                <a:gd name="T16" fmla="*/ 73 w 73"/>
                <a:gd name="T17" fmla="*/ 91 h 91"/>
                <a:gd name="T18" fmla="*/ 73 w 73"/>
                <a:gd name="T19" fmla="*/ 82 h 91"/>
                <a:gd name="T20" fmla="*/ 65 w 73"/>
                <a:gd name="T21" fmla="*/ 82 h 91"/>
                <a:gd name="T22" fmla="*/ 65 w 73"/>
                <a:gd name="T23" fmla="*/ 54 h 91"/>
                <a:gd name="T24" fmla="*/ 38 w 73"/>
                <a:gd name="T25" fmla="*/ 26 h 91"/>
                <a:gd name="T26" fmla="*/ 19 w 73"/>
                <a:gd name="T27" fmla="*/ 35 h 91"/>
                <a:gd name="T28" fmla="*/ 19 w 73"/>
                <a:gd name="T29" fmla="*/ 0 h 91"/>
                <a:gd name="T30" fmla="*/ 0 w 73"/>
                <a:gd name="T31" fmla="*/ 0 h 91"/>
                <a:gd name="T32" fmla="*/ 0 w 73"/>
                <a:gd name="T33" fmla="*/ 8 h 91"/>
                <a:gd name="T34" fmla="*/ 9 w 73"/>
                <a:gd name="T35" fmla="*/ 8 h 91"/>
                <a:gd name="T36" fmla="*/ 9 w 73"/>
                <a:gd name="T37" fmla="*/ 82 h 91"/>
                <a:gd name="T38" fmla="*/ 0 w 73"/>
                <a:gd name="T39" fmla="*/ 82 h 91"/>
                <a:gd name="T40" fmla="*/ 0 w 73"/>
                <a:gd name="T41" fmla="*/ 91 h 91"/>
                <a:gd name="T42" fmla="*/ 27 w 73"/>
                <a:gd name="T43" fmla="*/ 91 h 91"/>
                <a:gd name="T44" fmla="*/ 27 w 73"/>
                <a:gd name="T45"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1">
                  <a:moveTo>
                    <a:pt x="27" y="82"/>
                  </a:moveTo>
                  <a:cubicBezTo>
                    <a:pt x="19" y="82"/>
                    <a:pt x="19" y="82"/>
                    <a:pt x="19" y="82"/>
                  </a:cubicBezTo>
                  <a:cubicBezTo>
                    <a:pt x="19" y="54"/>
                    <a:pt x="19" y="54"/>
                    <a:pt x="19" y="54"/>
                  </a:cubicBezTo>
                  <a:cubicBezTo>
                    <a:pt x="19" y="41"/>
                    <a:pt x="25" y="35"/>
                    <a:pt x="37" y="35"/>
                  </a:cubicBezTo>
                  <a:cubicBezTo>
                    <a:pt x="48" y="35"/>
                    <a:pt x="55" y="41"/>
                    <a:pt x="55" y="54"/>
                  </a:cubicBezTo>
                  <a:cubicBezTo>
                    <a:pt x="55" y="82"/>
                    <a:pt x="55" y="82"/>
                    <a:pt x="55" y="82"/>
                  </a:cubicBezTo>
                  <a:cubicBezTo>
                    <a:pt x="46" y="82"/>
                    <a:pt x="46" y="82"/>
                    <a:pt x="46" y="82"/>
                  </a:cubicBezTo>
                  <a:cubicBezTo>
                    <a:pt x="46" y="91"/>
                    <a:pt x="46" y="91"/>
                    <a:pt x="46" y="91"/>
                  </a:cubicBezTo>
                  <a:cubicBezTo>
                    <a:pt x="73" y="91"/>
                    <a:pt x="73" y="91"/>
                    <a:pt x="73" y="91"/>
                  </a:cubicBezTo>
                  <a:cubicBezTo>
                    <a:pt x="73" y="82"/>
                    <a:pt x="73" y="82"/>
                    <a:pt x="73" y="82"/>
                  </a:cubicBezTo>
                  <a:cubicBezTo>
                    <a:pt x="65" y="82"/>
                    <a:pt x="65" y="82"/>
                    <a:pt x="65" y="82"/>
                  </a:cubicBezTo>
                  <a:cubicBezTo>
                    <a:pt x="65" y="54"/>
                    <a:pt x="65" y="54"/>
                    <a:pt x="65" y="54"/>
                  </a:cubicBezTo>
                  <a:cubicBezTo>
                    <a:pt x="65" y="39"/>
                    <a:pt x="55" y="26"/>
                    <a:pt x="38" y="26"/>
                  </a:cubicBezTo>
                  <a:cubicBezTo>
                    <a:pt x="30" y="26"/>
                    <a:pt x="23" y="29"/>
                    <a:pt x="19" y="35"/>
                  </a:cubicBezTo>
                  <a:cubicBezTo>
                    <a:pt x="19" y="0"/>
                    <a:pt x="19" y="0"/>
                    <a:pt x="19" y="0"/>
                  </a:cubicBezTo>
                  <a:cubicBezTo>
                    <a:pt x="0" y="0"/>
                    <a:pt x="0" y="0"/>
                    <a:pt x="0" y="0"/>
                  </a:cubicBezTo>
                  <a:cubicBezTo>
                    <a:pt x="0" y="8"/>
                    <a:pt x="0" y="8"/>
                    <a:pt x="0" y="8"/>
                  </a:cubicBezTo>
                  <a:cubicBezTo>
                    <a:pt x="9" y="8"/>
                    <a:pt x="9" y="8"/>
                    <a:pt x="9" y="8"/>
                  </a:cubicBezTo>
                  <a:cubicBezTo>
                    <a:pt x="9" y="82"/>
                    <a:pt x="9" y="82"/>
                    <a:pt x="9" y="82"/>
                  </a:cubicBezTo>
                  <a:cubicBezTo>
                    <a:pt x="0" y="82"/>
                    <a:pt x="0" y="82"/>
                    <a:pt x="0" y="82"/>
                  </a:cubicBezTo>
                  <a:cubicBezTo>
                    <a:pt x="0" y="91"/>
                    <a:pt x="0" y="91"/>
                    <a:pt x="0" y="91"/>
                  </a:cubicBezTo>
                  <a:cubicBezTo>
                    <a:pt x="27" y="91"/>
                    <a:pt x="27" y="91"/>
                    <a:pt x="27" y="91"/>
                  </a:cubicBezTo>
                  <a:lnTo>
                    <a:pt x="27" y="82"/>
                  </a:lnTo>
                  <a:close/>
                </a:path>
              </a:pathLst>
            </a:custGeom>
            <a:solidFill>
              <a:srgbClr val="000000"/>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7"/>
            <p:cNvSpPr>
              <a:spLocks noEditPoints="1"/>
            </p:cNvSpPr>
            <p:nvPr/>
          </p:nvSpPr>
          <p:spPr bwMode="auto">
            <a:xfrm>
              <a:off x="6420203" y="3113926"/>
              <a:ext cx="819769" cy="749645"/>
            </a:xfrm>
            <a:custGeom>
              <a:avLst/>
              <a:gdLst>
                <a:gd name="T0" fmla="*/ 73 w 73"/>
                <a:gd name="T1" fmla="*/ 10 h 66"/>
                <a:gd name="T2" fmla="*/ 73 w 73"/>
                <a:gd name="T3" fmla="*/ 2 h 66"/>
                <a:gd name="T4" fmla="*/ 54 w 73"/>
                <a:gd name="T5" fmla="*/ 2 h 66"/>
                <a:gd name="T6" fmla="*/ 54 w 73"/>
                <a:gd name="T7" fmla="*/ 11 h 66"/>
                <a:gd name="T8" fmla="*/ 31 w 73"/>
                <a:gd name="T9" fmla="*/ 0 h 66"/>
                <a:gd name="T10" fmla="*/ 0 w 73"/>
                <a:gd name="T11" fmla="*/ 33 h 66"/>
                <a:gd name="T12" fmla="*/ 31 w 73"/>
                <a:gd name="T13" fmla="*/ 66 h 66"/>
                <a:gd name="T14" fmla="*/ 54 w 73"/>
                <a:gd name="T15" fmla="*/ 55 h 66"/>
                <a:gd name="T16" fmla="*/ 54 w 73"/>
                <a:gd name="T17" fmla="*/ 65 h 66"/>
                <a:gd name="T18" fmla="*/ 73 w 73"/>
                <a:gd name="T19" fmla="*/ 65 h 66"/>
                <a:gd name="T20" fmla="*/ 73 w 73"/>
                <a:gd name="T21" fmla="*/ 56 h 66"/>
                <a:gd name="T22" fmla="*/ 64 w 73"/>
                <a:gd name="T23" fmla="*/ 56 h 66"/>
                <a:gd name="T24" fmla="*/ 64 w 73"/>
                <a:gd name="T25" fmla="*/ 10 h 66"/>
                <a:gd name="T26" fmla="*/ 73 w 73"/>
                <a:gd name="T27" fmla="*/ 10 h 66"/>
                <a:gd name="T28" fmla="*/ 33 w 73"/>
                <a:gd name="T29" fmla="*/ 58 h 66"/>
                <a:gd name="T30" fmla="*/ 11 w 73"/>
                <a:gd name="T31" fmla="*/ 33 h 66"/>
                <a:gd name="T32" fmla="*/ 33 w 73"/>
                <a:gd name="T33" fmla="*/ 9 h 66"/>
                <a:gd name="T34" fmla="*/ 54 w 73"/>
                <a:gd name="T35" fmla="*/ 33 h 66"/>
                <a:gd name="T36" fmla="*/ 33 w 73"/>
                <a:gd name="T3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6">
                  <a:moveTo>
                    <a:pt x="73" y="10"/>
                  </a:moveTo>
                  <a:cubicBezTo>
                    <a:pt x="73" y="2"/>
                    <a:pt x="73" y="2"/>
                    <a:pt x="73" y="2"/>
                  </a:cubicBezTo>
                  <a:cubicBezTo>
                    <a:pt x="54" y="2"/>
                    <a:pt x="54" y="2"/>
                    <a:pt x="54" y="2"/>
                  </a:cubicBezTo>
                  <a:cubicBezTo>
                    <a:pt x="54" y="11"/>
                    <a:pt x="54" y="11"/>
                    <a:pt x="54" y="11"/>
                  </a:cubicBezTo>
                  <a:cubicBezTo>
                    <a:pt x="49" y="4"/>
                    <a:pt x="41" y="0"/>
                    <a:pt x="31" y="0"/>
                  </a:cubicBezTo>
                  <a:cubicBezTo>
                    <a:pt x="13" y="0"/>
                    <a:pt x="0" y="14"/>
                    <a:pt x="0" y="33"/>
                  </a:cubicBezTo>
                  <a:cubicBezTo>
                    <a:pt x="0" y="52"/>
                    <a:pt x="13" y="66"/>
                    <a:pt x="31" y="66"/>
                  </a:cubicBezTo>
                  <a:cubicBezTo>
                    <a:pt x="41" y="66"/>
                    <a:pt x="49" y="62"/>
                    <a:pt x="54" y="55"/>
                  </a:cubicBezTo>
                  <a:cubicBezTo>
                    <a:pt x="54" y="65"/>
                    <a:pt x="54" y="65"/>
                    <a:pt x="54" y="65"/>
                  </a:cubicBezTo>
                  <a:cubicBezTo>
                    <a:pt x="73" y="65"/>
                    <a:pt x="73" y="65"/>
                    <a:pt x="73" y="65"/>
                  </a:cubicBezTo>
                  <a:cubicBezTo>
                    <a:pt x="73" y="56"/>
                    <a:pt x="73" y="56"/>
                    <a:pt x="73" y="56"/>
                  </a:cubicBezTo>
                  <a:cubicBezTo>
                    <a:pt x="64" y="56"/>
                    <a:pt x="64" y="56"/>
                    <a:pt x="64" y="56"/>
                  </a:cubicBezTo>
                  <a:cubicBezTo>
                    <a:pt x="64" y="10"/>
                    <a:pt x="64" y="10"/>
                    <a:pt x="64" y="10"/>
                  </a:cubicBezTo>
                  <a:lnTo>
                    <a:pt x="73" y="10"/>
                  </a:lnTo>
                  <a:close/>
                  <a:moveTo>
                    <a:pt x="33" y="58"/>
                  </a:moveTo>
                  <a:cubicBezTo>
                    <a:pt x="20" y="58"/>
                    <a:pt x="11" y="47"/>
                    <a:pt x="11" y="33"/>
                  </a:cubicBezTo>
                  <a:cubicBezTo>
                    <a:pt x="11" y="19"/>
                    <a:pt x="20" y="9"/>
                    <a:pt x="33" y="9"/>
                  </a:cubicBezTo>
                  <a:cubicBezTo>
                    <a:pt x="46" y="9"/>
                    <a:pt x="54" y="19"/>
                    <a:pt x="54" y="33"/>
                  </a:cubicBezTo>
                  <a:cubicBezTo>
                    <a:pt x="54" y="47"/>
                    <a:pt x="46" y="58"/>
                    <a:pt x="33" y="58"/>
                  </a:cubicBezTo>
                  <a:close/>
                </a:path>
              </a:pathLst>
            </a:custGeom>
            <a:solidFill>
              <a:srgbClr val="000000"/>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8"/>
            <p:cNvSpPr>
              <a:spLocks noEditPoints="1"/>
            </p:cNvSpPr>
            <p:nvPr/>
          </p:nvSpPr>
          <p:spPr bwMode="auto">
            <a:xfrm>
              <a:off x="5610374" y="3113926"/>
              <a:ext cx="730337" cy="749645"/>
            </a:xfrm>
            <a:custGeom>
              <a:avLst/>
              <a:gdLst>
                <a:gd name="T0" fmla="*/ 65 w 65"/>
                <a:gd name="T1" fmla="*/ 32 h 66"/>
                <a:gd name="T2" fmla="*/ 33 w 65"/>
                <a:gd name="T3" fmla="*/ 0 h 66"/>
                <a:gd name="T4" fmla="*/ 0 w 65"/>
                <a:gd name="T5" fmla="*/ 33 h 66"/>
                <a:gd name="T6" fmla="*/ 33 w 65"/>
                <a:gd name="T7" fmla="*/ 66 h 66"/>
                <a:gd name="T8" fmla="*/ 63 w 65"/>
                <a:gd name="T9" fmla="*/ 48 h 66"/>
                <a:gd name="T10" fmla="*/ 53 w 65"/>
                <a:gd name="T11" fmla="*/ 48 h 66"/>
                <a:gd name="T12" fmla="*/ 34 w 65"/>
                <a:gd name="T13" fmla="*/ 58 h 66"/>
                <a:gd name="T14" fmla="*/ 11 w 65"/>
                <a:gd name="T15" fmla="*/ 37 h 66"/>
                <a:gd name="T16" fmla="*/ 65 w 65"/>
                <a:gd name="T17" fmla="*/ 37 h 66"/>
                <a:gd name="T18" fmla="*/ 65 w 65"/>
                <a:gd name="T19" fmla="*/ 32 h 66"/>
                <a:gd name="T20" fmla="*/ 11 w 65"/>
                <a:gd name="T21" fmla="*/ 28 h 66"/>
                <a:gd name="T22" fmla="*/ 33 w 65"/>
                <a:gd name="T23" fmla="*/ 8 h 66"/>
                <a:gd name="T24" fmla="*/ 55 w 65"/>
                <a:gd name="T25" fmla="*/ 28 h 66"/>
                <a:gd name="T26" fmla="*/ 11 w 65"/>
                <a:gd name="T27"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6">
                  <a:moveTo>
                    <a:pt x="65" y="32"/>
                  </a:moveTo>
                  <a:cubicBezTo>
                    <a:pt x="65" y="13"/>
                    <a:pt x="53" y="0"/>
                    <a:pt x="33" y="0"/>
                  </a:cubicBezTo>
                  <a:cubicBezTo>
                    <a:pt x="14" y="0"/>
                    <a:pt x="0" y="14"/>
                    <a:pt x="0" y="33"/>
                  </a:cubicBezTo>
                  <a:cubicBezTo>
                    <a:pt x="0" y="53"/>
                    <a:pt x="14" y="66"/>
                    <a:pt x="33" y="66"/>
                  </a:cubicBezTo>
                  <a:cubicBezTo>
                    <a:pt x="47" y="66"/>
                    <a:pt x="58" y="59"/>
                    <a:pt x="63" y="48"/>
                  </a:cubicBezTo>
                  <a:cubicBezTo>
                    <a:pt x="53" y="48"/>
                    <a:pt x="53" y="48"/>
                    <a:pt x="53" y="48"/>
                  </a:cubicBezTo>
                  <a:cubicBezTo>
                    <a:pt x="50" y="54"/>
                    <a:pt x="43" y="58"/>
                    <a:pt x="34" y="58"/>
                  </a:cubicBezTo>
                  <a:cubicBezTo>
                    <a:pt x="19" y="58"/>
                    <a:pt x="12" y="49"/>
                    <a:pt x="11" y="37"/>
                  </a:cubicBezTo>
                  <a:cubicBezTo>
                    <a:pt x="65" y="37"/>
                    <a:pt x="65" y="37"/>
                    <a:pt x="65" y="37"/>
                  </a:cubicBezTo>
                  <a:lnTo>
                    <a:pt x="65" y="32"/>
                  </a:lnTo>
                  <a:close/>
                  <a:moveTo>
                    <a:pt x="11" y="28"/>
                  </a:moveTo>
                  <a:cubicBezTo>
                    <a:pt x="12" y="17"/>
                    <a:pt x="20" y="8"/>
                    <a:pt x="33" y="8"/>
                  </a:cubicBezTo>
                  <a:cubicBezTo>
                    <a:pt x="47" y="8"/>
                    <a:pt x="54" y="18"/>
                    <a:pt x="55" y="28"/>
                  </a:cubicBezTo>
                  <a:lnTo>
                    <a:pt x="11" y="28"/>
                  </a:lnTo>
                  <a:close/>
                </a:path>
              </a:pathLst>
            </a:custGeom>
            <a:solidFill>
              <a:srgbClr val="000000"/>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7612592" y="2955061"/>
              <a:ext cx="362687" cy="898581"/>
            </a:xfrm>
            <a:custGeom>
              <a:avLst/>
              <a:gdLst>
                <a:gd name="T0" fmla="*/ 20 w 32"/>
                <a:gd name="T1" fmla="*/ 62 h 79"/>
                <a:gd name="T2" fmla="*/ 20 w 32"/>
                <a:gd name="T3" fmla="*/ 24 h 79"/>
                <a:gd name="T4" fmla="*/ 32 w 32"/>
                <a:gd name="T5" fmla="*/ 24 h 79"/>
                <a:gd name="T6" fmla="*/ 32 w 32"/>
                <a:gd name="T7" fmla="*/ 16 h 79"/>
                <a:gd name="T8" fmla="*/ 20 w 32"/>
                <a:gd name="T9" fmla="*/ 16 h 79"/>
                <a:gd name="T10" fmla="*/ 20 w 32"/>
                <a:gd name="T11" fmla="*/ 0 h 79"/>
                <a:gd name="T12" fmla="*/ 9 w 32"/>
                <a:gd name="T13" fmla="*/ 0 h 79"/>
                <a:gd name="T14" fmla="*/ 9 w 32"/>
                <a:gd name="T15" fmla="*/ 16 h 79"/>
                <a:gd name="T16" fmla="*/ 0 w 32"/>
                <a:gd name="T17" fmla="*/ 16 h 79"/>
                <a:gd name="T18" fmla="*/ 0 w 32"/>
                <a:gd name="T19" fmla="*/ 24 h 79"/>
                <a:gd name="T20" fmla="*/ 9 w 32"/>
                <a:gd name="T21" fmla="*/ 24 h 79"/>
                <a:gd name="T22" fmla="*/ 9 w 32"/>
                <a:gd name="T23" fmla="*/ 63 h 79"/>
                <a:gd name="T24" fmla="*/ 26 w 32"/>
                <a:gd name="T25" fmla="*/ 79 h 79"/>
                <a:gd name="T26" fmla="*/ 32 w 32"/>
                <a:gd name="T27" fmla="*/ 79 h 79"/>
                <a:gd name="T28" fmla="*/ 32 w 32"/>
                <a:gd name="T29" fmla="*/ 70 h 79"/>
                <a:gd name="T30" fmla="*/ 27 w 32"/>
                <a:gd name="T31" fmla="*/ 71 h 79"/>
                <a:gd name="T32" fmla="*/ 20 w 32"/>
                <a:gd name="T33"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9">
                  <a:moveTo>
                    <a:pt x="20" y="62"/>
                  </a:moveTo>
                  <a:cubicBezTo>
                    <a:pt x="20" y="24"/>
                    <a:pt x="20" y="24"/>
                    <a:pt x="20" y="24"/>
                  </a:cubicBezTo>
                  <a:cubicBezTo>
                    <a:pt x="32" y="24"/>
                    <a:pt x="32" y="24"/>
                    <a:pt x="32" y="24"/>
                  </a:cubicBezTo>
                  <a:cubicBezTo>
                    <a:pt x="32" y="16"/>
                    <a:pt x="32" y="16"/>
                    <a:pt x="32" y="16"/>
                  </a:cubicBezTo>
                  <a:cubicBezTo>
                    <a:pt x="20" y="16"/>
                    <a:pt x="20" y="16"/>
                    <a:pt x="20" y="16"/>
                  </a:cubicBezTo>
                  <a:cubicBezTo>
                    <a:pt x="20" y="0"/>
                    <a:pt x="20" y="0"/>
                    <a:pt x="20" y="0"/>
                  </a:cubicBezTo>
                  <a:cubicBezTo>
                    <a:pt x="9" y="0"/>
                    <a:pt x="9" y="0"/>
                    <a:pt x="9" y="0"/>
                  </a:cubicBezTo>
                  <a:cubicBezTo>
                    <a:pt x="9" y="16"/>
                    <a:pt x="9" y="16"/>
                    <a:pt x="9" y="16"/>
                  </a:cubicBezTo>
                  <a:cubicBezTo>
                    <a:pt x="0" y="16"/>
                    <a:pt x="0" y="16"/>
                    <a:pt x="0" y="16"/>
                  </a:cubicBezTo>
                  <a:cubicBezTo>
                    <a:pt x="0" y="24"/>
                    <a:pt x="0" y="24"/>
                    <a:pt x="0" y="24"/>
                  </a:cubicBezTo>
                  <a:cubicBezTo>
                    <a:pt x="9" y="24"/>
                    <a:pt x="9" y="24"/>
                    <a:pt x="9" y="24"/>
                  </a:cubicBezTo>
                  <a:cubicBezTo>
                    <a:pt x="9" y="63"/>
                    <a:pt x="9" y="63"/>
                    <a:pt x="9" y="63"/>
                  </a:cubicBezTo>
                  <a:cubicBezTo>
                    <a:pt x="9" y="74"/>
                    <a:pt x="14" y="79"/>
                    <a:pt x="26" y="79"/>
                  </a:cubicBezTo>
                  <a:cubicBezTo>
                    <a:pt x="28" y="79"/>
                    <a:pt x="31" y="79"/>
                    <a:pt x="32" y="79"/>
                  </a:cubicBezTo>
                  <a:cubicBezTo>
                    <a:pt x="32" y="70"/>
                    <a:pt x="32" y="70"/>
                    <a:pt x="32" y="70"/>
                  </a:cubicBezTo>
                  <a:cubicBezTo>
                    <a:pt x="30" y="71"/>
                    <a:pt x="29" y="71"/>
                    <a:pt x="27" y="71"/>
                  </a:cubicBezTo>
                  <a:cubicBezTo>
                    <a:pt x="22" y="71"/>
                    <a:pt x="20" y="69"/>
                    <a:pt x="20" y="62"/>
                  </a:cubicBezTo>
                </a:path>
              </a:pathLst>
            </a:custGeom>
            <a:solidFill>
              <a:srgbClr val="000000"/>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7274748" y="2816053"/>
              <a:ext cx="337844" cy="1037588"/>
            </a:xfrm>
            <a:custGeom>
              <a:avLst/>
              <a:gdLst>
                <a:gd name="T0" fmla="*/ 24 w 30"/>
                <a:gd name="T1" fmla="*/ 91 h 91"/>
                <a:gd name="T2" fmla="*/ 30 w 30"/>
                <a:gd name="T3" fmla="*/ 91 h 91"/>
                <a:gd name="T4" fmla="*/ 30 w 30"/>
                <a:gd name="T5" fmla="*/ 82 h 91"/>
                <a:gd name="T6" fmla="*/ 26 w 30"/>
                <a:gd name="T7" fmla="*/ 83 h 91"/>
                <a:gd name="T8" fmla="*/ 19 w 30"/>
                <a:gd name="T9" fmla="*/ 74 h 91"/>
                <a:gd name="T10" fmla="*/ 19 w 30"/>
                <a:gd name="T11" fmla="*/ 0 h 91"/>
                <a:gd name="T12" fmla="*/ 0 w 30"/>
                <a:gd name="T13" fmla="*/ 0 h 91"/>
                <a:gd name="T14" fmla="*/ 0 w 30"/>
                <a:gd name="T15" fmla="*/ 8 h 91"/>
                <a:gd name="T16" fmla="*/ 9 w 30"/>
                <a:gd name="T17" fmla="*/ 8 h 91"/>
                <a:gd name="T18" fmla="*/ 9 w 30"/>
                <a:gd name="T19" fmla="*/ 74 h 91"/>
                <a:gd name="T20" fmla="*/ 24 w 30"/>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1">
                  <a:moveTo>
                    <a:pt x="24" y="91"/>
                  </a:moveTo>
                  <a:cubicBezTo>
                    <a:pt x="26" y="91"/>
                    <a:pt x="29" y="91"/>
                    <a:pt x="30" y="91"/>
                  </a:cubicBezTo>
                  <a:cubicBezTo>
                    <a:pt x="30" y="82"/>
                    <a:pt x="30" y="82"/>
                    <a:pt x="30" y="82"/>
                  </a:cubicBezTo>
                  <a:cubicBezTo>
                    <a:pt x="28" y="83"/>
                    <a:pt x="27" y="83"/>
                    <a:pt x="26" y="83"/>
                  </a:cubicBezTo>
                  <a:cubicBezTo>
                    <a:pt x="21" y="83"/>
                    <a:pt x="19" y="80"/>
                    <a:pt x="19" y="74"/>
                  </a:cubicBezTo>
                  <a:cubicBezTo>
                    <a:pt x="19" y="0"/>
                    <a:pt x="19" y="0"/>
                    <a:pt x="19" y="0"/>
                  </a:cubicBezTo>
                  <a:cubicBezTo>
                    <a:pt x="0" y="0"/>
                    <a:pt x="0" y="0"/>
                    <a:pt x="0" y="0"/>
                  </a:cubicBezTo>
                  <a:cubicBezTo>
                    <a:pt x="0" y="8"/>
                    <a:pt x="0" y="8"/>
                    <a:pt x="0" y="8"/>
                  </a:cubicBezTo>
                  <a:cubicBezTo>
                    <a:pt x="9" y="8"/>
                    <a:pt x="9" y="8"/>
                    <a:pt x="9" y="8"/>
                  </a:cubicBezTo>
                  <a:cubicBezTo>
                    <a:pt x="9" y="74"/>
                    <a:pt x="9" y="74"/>
                    <a:pt x="9" y="74"/>
                  </a:cubicBezTo>
                  <a:cubicBezTo>
                    <a:pt x="9" y="85"/>
                    <a:pt x="13" y="91"/>
                    <a:pt x="24" y="91"/>
                  </a:cubicBezTo>
                </a:path>
              </a:pathLst>
            </a:custGeom>
            <a:solidFill>
              <a:srgbClr val="000000"/>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3603186" y="2781300"/>
              <a:ext cx="909195" cy="1092200"/>
            </a:xfrm>
            <a:custGeom>
              <a:avLst/>
              <a:gdLst>
                <a:gd name="T0" fmla="*/ 28 w 81"/>
                <a:gd name="T1" fmla="*/ 65 h 96"/>
                <a:gd name="T2" fmla="*/ 41 w 81"/>
                <a:gd name="T3" fmla="*/ 74 h 96"/>
                <a:gd name="T4" fmla="*/ 52 w 81"/>
                <a:gd name="T5" fmla="*/ 68 h 96"/>
                <a:gd name="T6" fmla="*/ 36 w 81"/>
                <a:gd name="T7" fmla="*/ 59 h 96"/>
                <a:gd name="T8" fmla="*/ 12 w 81"/>
                <a:gd name="T9" fmla="*/ 50 h 96"/>
                <a:gd name="T10" fmla="*/ 1 w 81"/>
                <a:gd name="T11" fmla="*/ 29 h 96"/>
                <a:gd name="T12" fmla="*/ 39 w 81"/>
                <a:gd name="T13" fmla="*/ 0 h 96"/>
                <a:gd name="T14" fmla="*/ 78 w 81"/>
                <a:gd name="T15" fmla="*/ 29 h 96"/>
                <a:gd name="T16" fmla="*/ 51 w 81"/>
                <a:gd name="T17" fmla="*/ 29 h 96"/>
                <a:gd name="T18" fmla="*/ 39 w 81"/>
                <a:gd name="T19" fmla="*/ 21 h 96"/>
                <a:gd name="T20" fmla="*/ 30 w 81"/>
                <a:gd name="T21" fmla="*/ 27 h 96"/>
                <a:gd name="T22" fmla="*/ 43 w 81"/>
                <a:gd name="T23" fmla="*/ 35 h 96"/>
                <a:gd name="T24" fmla="*/ 69 w 81"/>
                <a:gd name="T25" fmla="*/ 43 h 96"/>
                <a:gd name="T26" fmla="*/ 81 w 81"/>
                <a:gd name="T27" fmla="*/ 65 h 96"/>
                <a:gd name="T28" fmla="*/ 40 w 81"/>
                <a:gd name="T29" fmla="*/ 96 h 96"/>
                <a:gd name="T30" fmla="*/ 0 w 81"/>
                <a:gd name="T31" fmla="*/ 65 h 96"/>
                <a:gd name="T32" fmla="*/ 28 w 81"/>
                <a:gd name="T33"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96">
                  <a:moveTo>
                    <a:pt x="28" y="65"/>
                  </a:moveTo>
                  <a:cubicBezTo>
                    <a:pt x="29" y="72"/>
                    <a:pt x="33" y="74"/>
                    <a:pt x="41" y="74"/>
                  </a:cubicBezTo>
                  <a:cubicBezTo>
                    <a:pt x="48" y="74"/>
                    <a:pt x="52" y="72"/>
                    <a:pt x="52" y="68"/>
                  </a:cubicBezTo>
                  <a:cubicBezTo>
                    <a:pt x="52" y="62"/>
                    <a:pt x="47" y="62"/>
                    <a:pt x="36" y="59"/>
                  </a:cubicBezTo>
                  <a:cubicBezTo>
                    <a:pt x="24" y="55"/>
                    <a:pt x="15" y="53"/>
                    <a:pt x="12" y="50"/>
                  </a:cubicBezTo>
                  <a:cubicBezTo>
                    <a:pt x="5" y="45"/>
                    <a:pt x="1" y="38"/>
                    <a:pt x="1" y="29"/>
                  </a:cubicBezTo>
                  <a:cubicBezTo>
                    <a:pt x="1" y="11"/>
                    <a:pt x="15" y="0"/>
                    <a:pt x="39" y="0"/>
                  </a:cubicBezTo>
                  <a:cubicBezTo>
                    <a:pt x="63" y="0"/>
                    <a:pt x="77" y="10"/>
                    <a:pt x="78" y="29"/>
                  </a:cubicBezTo>
                  <a:cubicBezTo>
                    <a:pt x="51" y="29"/>
                    <a:pt x="51" y="29"/>
                    <a:pt x="51" y="29"/>
                  </a:cubicBezTo>
                  <a:cubicBezTo>
                    <a:pt x="50" y="23"/>
                    <a:pt x="46" y="21"/>
                    <a:pt x="39" y="21"/>
                  </a:cubicBezTo>
                  <a:cubicBezTo>
                    <a:pt x="33" y="21"/>
                    <a:pt x="30" y="23"/>
                    <a:pt x="30" y="27"/>
                  </a:cubicBezTo>
                  <a:cubicBezTo>
                    <a:pt x="30" y="32"/>
                    <a:pt x="34" y="33"/>
                    <a:pt x="43" y="35"/>
                  </a:cubicBezTo>
                  <a:cubicBezTo>
                    <a:pt x="54" y="38"/>
                    <a:pt x="63" y="40"/>
                    <a:pt x="69" y="43"/>
                  </a:cubicBezTo>
                  <a:cubicBezTo>
                    <a:pt x="77" y="49"/>
                    <a:pt x="81" y="55"/>
                    <a:pt x="81" y="65"/>
                  </a:cubicBezTo>
                  <a:cubicBezTo>
                    <a:pt x="81" y="84"/>
                    <a:pt x="66" y="96"/>
                    <a:pt x="40" y="96"/>
                  </a:cubicBezTo>
                  <a:cubicBezTo>
                    <a:pt x="16" y="96"/>
                    <a:pt x="1" y="84"/>
                    <a:pt x="0" y="65"/>
                  </a:cubicBezTo>
                  <a:lnTo>
                    <a:pt x="28" y="65"/>
                  </a:lnTo>
                  <a:close/>
                </a:path>
              </a:pathLst>
            </a:custGeom>
            <a:solidFill>
              <a:srgbClr val="CC0000"/>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1700330" y="2781300"/>
              <a:ext cx="1013531" cy="1092200"/>
            </a:xfrm>
            <a:custGeom>
              <a:avLst/>
              <a:gdLst>
                <a:gd name="T0" fmla="*/ 90 w 90"/>
                <a:gd name="T1" fmla="*/ 58 h 96"/>
                <a:gd name="T2" fmla="*/ 46 w 90"/>
                <a:gd name="T3" fmla="*/ 96 h 96"/>
                <a:gd name="T4" fmla="*/ 0 w 90"/>
                <a:gd name="T5" fmla="*/ 48 h 96"/>
                <a:gd name="T6" fmla="*/ 46 w 90"/>
                <a:gd name="T7" fmla="*/ 0 h 96"/>
                <a:gd name="T8" fmla="*/ 89 w 90"/>
                <a:gd name="T9" fmla="*/ 37 h 96"/>
                <a:gd name="T10" fmla="*/ 62 w 90"/>
                <a:gd name="T11" fmla="*/ 37 h 96"/>
                <a:gd name="T12" fmla="*/ 46 w 90"/>
                <a:gd name="T13" fmla="*/ 23 h 96"/>
                <a:gd name="T14" fmla="*/ 29 w 90"/>
                <a:gd name="T15" fmla="*/ 48 h 96"/>
                <a:gd name="T16" fmla="*/ 47 w 90"/>
                <a:gd name="T17" fmla="*/ 73 h 96"/>
                <a:gd name="T18" fmla="*/ 62 w 90"/>
                <a:gd name="T19" fmla="*/ 58 h 96"/>
                <a:gd name="T20" fmla="*/ 90 w 90"/>
                <a:gd name="T21"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6">
                  <a:moveTo>
                    <a:pt x="90" y="58"/>
                  </a:moveTo>
                  <a:cubicBezTo>
                    <a:pt x="88" y="82"/>
                    <a:pt x="72" y="96"/>
                    <a:pt x="46" y="96"/>
                  </a:cubicBezTo>
                  <a:cubicBezTo>
                    <a:pt x="17" y="96"/>
                    <a:pt x="0" y="78"/>
                    <a:pt x="0" y="48"/>
                  </a:cubicBezTo>
                  <a:cubicBezTo>
                    <a:pt x="0" y="18"/>
                    <a:pt x="17" y="0"/>
                    <a:pt x="46" y="0"/>
                  </a:cubicBezTo>
                  <a:cubicBezTo>
                    <a:pt x="72" y="0"/>
                    <a:pt x="88" y="13"/>
                    <a:pt x="89" y="37"/>
                  </a:cubicBezTo>
                  <a:cubicBezTo>
                    <a:pt x="62" y="37"/>
                    <a:pt x="62" y="37"/>
                    <a:pt x="62" y="37"/>
                  </a:cubicBezTo>
                  <a:cubicBezTo>
                    <a:pt x="61" y="28"/>
                    <a:pt x="55" y="23"/>
                    <a:pt x="46" y="23"/>
                  </a:cubicBezTo>
                  <a:cubicBezTo>
                    <a:pt x="35" y="23"/>
                    <a:pt x="29" y="31"/>
                    <a:pt x="29" y="48"/>
                  </a:cubicBezTo>
                  <a:cubicBezTo>
                    <a:pt x="29" y="65"/>
                    <a:pt x="35" y="73"/>
                    <a:pt x="47" y="73"/>
                  </a:cubicBezTo>
                  <a:cubicBezTo>
                    <a:pt x="56" y="73"/>
                    <a:pt x="61" y="68"/>
                    <a:pt x="62" y="58"/>
                  </a:cubicBezTo>
                  <a:lnTo>
                    <a:pt x="90" y="58"/>
                  </a:lnTo>
                  <a:close/>
                </a:path>
              </a:pathLst>
            </a:custGeom>
            <a:solidFill>
              <a:srgbClr val="CC0000"/>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2644305" y="2816053"/>
              <a:ext cx="1013531" cy="1022696"/>
            </a:xfrm>
            <a:custGeom>
              <a:avLst/>
              <a:gdLst>
                <a:gd name="T0" fmla="*/ 0 w 639"/>
                <a:gd name="T1" fmla="*/ 0 h 645"/>
                <a:gd name="T2" fmla="*/ 206 w 639"/>
                <a:gd name="T3" fmla="*/ 0 h 645"/>
                <a:gd name="T4" fmla="*/ 320 w 639"/>
                <a:gd name="T5" fmla="*/ 415 h 645"/>
                <a:gd name="T6" fmla="*/ 433 w 639"/>
                <a:gd name="T7" fmla="*/ 0 h 645"/>
                <a:gd name="T8" fmla="*/ 639 w 639"/>
                <a:gd name="T9" fmla="*/ 0 h 645"/>
                <a:gd name="T10" fmla="*/ 419 w 639"/>
                <a:gd name="T11" fmla="*/ 645 h 645"/>
                <a:gd name="T12" fmla="*/ 213 w 639"/>
                <a:gd name="T13" fmla="*/ 645 h 645"/>
                <a:gd name="T14" fmla="*/ 0 w 639"/>
                <a:gd name="T15" fmla="*/ 0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645">
                  <a:moveTo>
                    <a:pt x="0" y="0"/>
                  </a:moveTo>
                  <a:lnTo>
                    <a:pt x="206" y="0"/>
                  </a:lnTo>
                  <a:lnTo>
                    <a:pt x="320" y="415"/>
                  </a:lnTo>
                  <a:lnTo>
                    <a:pt x="433" y="0"/>
                  </a:lnTo>
                  <a:lnTo>
                    <a:pt x="639" y="0"/>
                  </a:lnTo>
                  <a:lnTo>
                    <a:pt x="419" y="645"/>
                  </a:lnTo>
                  <a:lnTo>
                    <a:pt x="213" y="645"/>
                  </a:lnTo>
                  <a:lnTo>
                    <a:pt x="0" y="0"/>
                  </a:lnTo>
                  <a:close/>
                </a:path>
              </a:pathLst>
            </a:custGeom>
            <a:solidFill>
              <a:srgbClr val="CC0000"/>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279400" y="2781300"/>
              <a:ext cx="1296724" cy="1092200"/>
            </a:xfrm>
            <a:custGeom>
              <a:avLst/>
              <a:gdLst>
                <a:gd name="T0" fmla="*/ 4 w 115"/>
                <a:gd name="T1" fmla="*/ 42 h 96"/>
                <a:gd name="T2" fmla="*/ 0 w 115"/>
                <a:gd name="T3" fmla="*/ 33 h 96"/>
                <a:gd name="T4" fmla="*/ 4 w 115"/>
                <a:gd name="T5" fmla="*/ 23 h 96"/>
                <a:gd name="T6" fmla="*/ 22 w 115"/>
                <a:gd name="T7" fmla="*/ 4 h 96"/>
                <a:gd name="T8" fmla="*/ 32 w 115"/>
                <a:gd name="T9" fmla="*/ 0 h 96"/>
                <a:gd name="T10" fmla="*/ 42 w 115"/>
                <a:gd name="T11" fmla="*/ 4 h 96"/>
                <a:gd name="T12" fmla="*/ 58 w 115"/>
                <a:gd name="T13" fmla="*/ 20 h 96"/>
                <a:gd name="T14" fmla="*/ 73 w 115"/>
                <a:gd name="T15" fmla="*/ 4 h 96"/>
                <a:gd name="T16" fmla="*/ 83 w 115"/>
                <a:gd name="T17" fmla="*/ 0 h 96"/>
                <a:gd name="T18" fmla="*/ 93 w 115"/>
                <a:gd name="T19" fmla="*/ 4 h 96"/>
                <a:gd name="T20" fmla="*/ 111 w 115"/>
                <a:gd name="T21" fmla="*/ 23 h 96"/>
                <a:gd name="T22" fmla="*/ 115 w 115"/>
                <a:gd name="T23" fmla="*/ 33 h 96"/>
                <a:gd name="T24" fmla="*/ 111 w 115"/>
                <a:gd name="T25" fmla="*/ 42 h 96"/>
                <a:gd name="T26" fmla="*/ 58 w 115"/>
                <a:gd name="T27" fmla="*/ 96 h 96"/>
                <a:gd name="T28" fmla="*/ 57 w 115"/>
                <a:gd name="T29" fmla="*/ 96 h 96"/>
                <a:gd name="T30" fmla="*/ 4 w 115"/>
                <a:gd name="T31"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6">
                  <a:moveTo>
                    <a:pt x="4" y="42"/>
                  </a:moveTo>
                  <a:cubicBezTo>
                    <a:pt x="1" y="40"/>
                    <a:pt x="0" y="36"/>
                    <a:pt x="0" y="33"/>
                  </a:cubicBezTo>
                  <a:cubicBezTo>
                    <a:pt x="0" y="29"/>
                    <a:pt x="1" y="25"/>
                    <a:pt x="4" y="23"/>
                  </a:cubicBezTo>
                  <a:cubicBezTo>
                    <a:pt x="22" y="4"/>
                    <a:pt x="22" y="4"/>
                    <a:pt x="22" y="4"/>
                  </a:cubicBezTo>
                  <a:cubicBezTo>
                    <a:pt x="25" y="1"/>
                    <a:pt x="29" y="0"/>
                    <a:pt x="32" y="0"/>
                  </a:cubicBezTo>
                  <a:cubicBezTo>
                    <a:pt x="36" y="0"/>
                    <a:pt x="39" y="1"/>
                    <a:pt x="42" y="4"/>
                  </a:cubicBezTo>
                  <a:cubicBezTo>
                    <a:pt x="58" y="20"/>
                    <a:pt x="58" y="20"/>
                    <a:pt x="58" y="20"/>
                  </a:cubicBezTo>
                  <a:cubicBezTo>
                    <a:pt x="73" y="4"/>
                    <a:pt x="73" y="4"/>
                    <a:pt x="73" y="4"/>
                  </a:cubicBezTo>
                  <a:cubicBezTo>
                    <a:pt x="76" y="1"/>
                    <a:pt x="79" y="0"/>
                    <a:pt x="83" y="0"/>
                  </a:cubicBezTo>
                  <a:cubicBezTo>
                    <a:pt x="87" y="0"/>
                    <a:pt x="90" y="1"/>
                    <a:pt x="93" y="4"/>
                  </a:cubicBezTo>
                  <a:cubicBezTo>
                    <a:pt x="111" y="23"/>
                    <a:pt x="111" y="23"/>
                    <a:pt x="111" y="23"/>
                  </a:cubicBezTo>
                  <a:cubicBezTo>
                    <a:pt x="114" y="25"/>
                    <a:pt x="115" y="29"/>
                    <a:pt x="115" y="33"/>
                  </a:cubicBezTo>
                  <a:cubicBezTo>
                    <a:pt x="115" y="36"/>
                    <a:pt x="114" y="40"/>
                    <a:pt x="111" y="42"/>
                  </a:cubicBezTo>
                  <a:cubicBezTo>
                    <a:pt x="58" y="96"/>
                    <a:pt x="58" y="96"/>
                    <a:pt x="58" y="96"/>
                  </a:cubicBezTo>
                  <a:cubicBezTo>
                    <a:pt x="57" y="96"/>
                    <a:pt x="57" y="96"/>
                    <a:pt x="57" y="96"/>
                  </a:cubicBezTo>
                  <a:lnTo>
                    <a:pt x="4" y="42"/>
                  </a:lnTo>
                  <a:close/>
                </a:path>
              </a:pathLst>
            </a:custGeom>
            <a:solidFill>
              <a:srgbClr val="CC0000"/>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455613" y="2194559"/>
            <a:ext cx="5554662" cy="1714500"/>
          </a:xfrm>
        </p:spPr>
        <p:txBody>
          <a:bodyPr rIns="0" anchor="b"/>
          <a:lstStyle>
            <a:lvl1pPr marL="0" marR="0" indent="0">
              <a:lnSpc>
                <a:spcPct val="80000"/>
              </a:lnSpc>
              <a:spcAft>
                <a:spcPts val="0"/>
              </a:spcAft>
              <a:defRPr sz="4800">
                <a:solidFill>
                  <a:srgbClr val="0000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5613" y="4023360"/>
            <a:ext cx="5554662" cy="685800"/>
          </a:xfrm>
        </p:spPr>
        <p:txBody>
          <a:bodyPr rIns="51434"/>
          <a:lstStyle>
            <a:lvl1pPr marL="0" marR="0" indent="0" algn="l">
              <a:spcBef>
                <a:spcPts val="300"/>
              </a:spcBef>
              <a:spcAft>
                <a:spcPts val="0"/>
              </a:spcAft>
              <a:buNone/>
              <a:defRPr sz="22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Footer Placeholder 3"/>
          <p:cNvSpPr>
            <a:spLocks noGrp="1"/>
          </p:cNvSpPr>
          <p:nvPr>
            <p:ph type="ftr" sz="quarter" idx="10"/>
          </p:nvPr>
        </p:nvSpPr>
        <p:spPr/>
        <p:txBody>
          <a:bodyPr/>
          <a:lstStyle>
            <a:lvl1pPr>
              <a:defRPr>
                <a:solidFill>
                  <a:schemeClr val="tx1"/>
                </a:solidFill>
              </a:defRPr>
            </a:lvl1pPr>
          </a:lstStyle>
          <a:p>
            <a:pPr>
              <a:defRPr/>
            </a:pPr>
            <a:r>
              <a:rPr lang="en-US"/>
              <a:t>© 2014 CVS Health Confidential &amp; Proprietary</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Image Dark">
    <p:spTree>
      <p:nvGrpSpPr>
        <p:cNvPr id="1" name=""/>
        <p:cNvGrpSpPr/>
        <p:nvPr/>
      </p:nvGrpSpPr>
      <p:grpSpPr>
        <a:xfrm>
          <a:off x="0" y="0"/>
          <a:ext cx="0" cy="0"/>
          <a:chOff x="0" y="0"/>
          <a:chExt cx="0" cy="0"/>
        </a:xfrm>
      </p:grpSpPr>
      <p:pic>
        <p:nvPicPr>
          <p:cNvPr id="4" name="Picture 22"/>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5" name="Rectangle 4"/>
          <p:cNvSpPr/>
          <p:nvPr userDrawn="1"/>
        </p:nvSpPr>
        <p:spPr>
          <a:xfrm>
            <a:off x="0" y="0"/>
            <a:ext cx="9144000" cy="5143500"/>
          </a:xfrm>
          <a:prstGeom prst="rect">
            <a:avLst/>
          </a:prstGeom>
          <a:gradFill>
            <a:gsLst>
              <a:gs pos="0">
                <a:schemeClr val="tx1">
                  <a:alpha val="60000"/>
                </a:schemeClr>
              </a:gs>
              <a:gs pos="100000">
                <a:schemeClr val="tx1">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err="1">
              <a:solidFill>
                <a:schemeClr val="bg1"/>
              </a:solidFill>
            </a:endParaRPr>
          </a:p>
        </p:txBody>
      </p:sp>
      <p:grpSp>
        <p:nvGrpSpPr>
          <p:cNvPr id="6" name="Group 21"/>
          <p:cNvGrpSpPr>
            <a:grpSpLocks/>
          </p:cNvGrpSpPr>
          <p:nvPr userDrawn="1"/>
        </p:nvGrpSpPr>
        <p:grpSpPr bwMode="auto">
          <a:xfrm>
            <a:off x="455613" y="454025"/>
            <a:ext cx="2743200" cy="349250"/>
            <a:chOff x="455613" y="454443"/>
            <a:chExt cx="2743200" cy="348987"/>
          </a:xfrm>
        </p:grpSpPr>
        <p:sp>
          <p:nvSpPr>
            <p:cNvPr id="7" name="Freeform 6"/>
            <p:cNvSpPr>
              <a:spLocks/>
            </p:cNvSpPr>
            <p:nvPr/>
          </p:nvSpPr>
          <p:spPr bwMode="gray">
            <a:xfrm>
              <a:off x="1838325" y="465548"/>
              <a:ext cx="306388" cy="331537"/>
            </a:xfrm>
            <a:custGeom>
              <a:avLst/>
              <a:gdLst>
                <a:gd name="T0" fmla="*/ 142 w 604"/>
                <a:gd name="T1" fmla="*/ 272 h 652"/>
                <a:gd name="T2" fmla="*/ 142 w 604"/>
                <a:gd name="T3" fmla="*/ 57 h 652"/>
                <a:gd name="T4" fmla="*/ 206 w 604"/>
                <a:gd name="T5" fmla="*/ 57 h 652"/>
                <a:gd name="T6" fmla="*/ 206 w 604"/>
                <a:gd name="T7" fmla="*/ 0 h 652"/>
                <a:gd name="T8" fmla="*/ 0 w 604"/>
                <a:gd name="T9" fmla="*/ 0 h 652"/>
                <a:gd name="T10" fmla="*/ 0 w 604"/>
                <a:gd name="T11" fmla="*/ 57 h 652"/>
                <a:gd name="T12" fmla="*/ 64 w 604"/>
                <a:gd name="T13" fmla="*/ 57 h 652"/>
                <a:gd name="T14" fmla="*/ 64 w 604"/>
                <a:gd name="T15" fmla="*/ 587 h 652"/>
                <a:gd name="T16" fmla="*/ 0 w 604"/>
                <a:gd name="T17" fmla="*/ 587 h 652"/>
                <a:gd name="T18" fmla="*/ 0 w 604"/>
                <a:gd name="T19" fmla="*/ 652 h 652"/>
                <a:gd name="T20" fmla="*/ 206 w 604"/>
                <a:gd name="T21" fmla="*/ 652 h 652"/>
                <a:gd name="T22" fmla="*/ 206 w 604"/>
                <a:gd name="T23" fmla="*/ 587 h 652"/>
                <a:gd name="T24" fmla="*/ 142 w 604"/>
                <a:gd name="T25" fmla="*/ 587 h 652"/>
                <a:gd name="T26" fmla="*/ 142 w 604"/>
                <a:gd name="T27" fmla="*/ 329 h 652"/>
                <a:gd name="T28" fmla="*/ 462 w 604"/>
                <a:gd name="T29" fmla="*/ 329 h 652"/>
                <a:gd name="T30" fmla="*/ 462 w 604"/>
                <a:gd name="T31" fmla="*/ 587 h 652"/>
                <a:gd name="T32" fmla="*/ 398 w 604"/>
                <a:gd name="T33" fmla="*/ 587 h 652"/>
                <a:gd name="T34" fmla="*/ 398 w 604"/>
                <a:gd name="T35" fmla="*/ 652 h 652"/>
                <a:gd name="T36" fmla="*/ 604 w 604"/>
                <a:gd name="T37" fmla="*/ 652 h 652"/>
                <a:gd name="T38" fmla="*/ 604 w 604"/>
                <a:gd name="T39" fmla="*/ 587 h 652"/>
                <a:gd name="T40" fmla="*/ 540 w 604"/>
                <a:gd name="T41" fmla="*/ 587 h 652"/>
                <a:gd name="T42" fmla="*/ 540 w 604"/>
                <a:gd name="T43" fmla="*/ 57 h 652"/>
                <a:gd name="T44" fmla="*/ 604 w 604"/>
                <a:gd name="T45" fmla="*/ 57 h 652"/>
                <a:gd name="T46" fmla="*/ 604 w 604"/>
                <a:gd name="T47" fmla="*/ 0 h 652"/>
                <a:gd name="T48" fmla="*/ 398 w 604"/>
                <a:gd name="T49" fmla="*/ 0 h 652"/>
                <a:gd name="T50" fmla="*/ 398 w 604"/>
                <a:gd name="T51" fmla="*/ 57 h 652"/>
                <a:gd name="T52" fmla="*/ 462 w 604"/>
                <a:gd name="T53" fmla="*/ 57 h 652"/>
                <a:gd name="T54" fmla="*/ 462 w 604"/>
                <a:gd name="T55" fmla="*/ 272 h 652"/>
                <a:gd name="T56" fmla="*/ 142 w 604"/>
                <a:gd name="T57" fmla="*/ 2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652">
                  <a:moveTo>
                    <a:pt x="142" y="272"/>
                  </a:moveTo>
                  <a:lnTo>
                    <a:pt x="142" y="57"/>
                  </a:lnTo>
                  <a:lnTo>
                    <a:pt x="206" y="57"/>
                  </a:lnTo>
                  <a:lnTo>
                    <a:pt x="206" y="0"/>
                  </a:lnTo>
                  <a:lnTo>
                    <a:pt x="0" y="0"/>
                  </a:lnTo>
                  <a:lnTo>
                    <a:pt x="0" y="57"/>
                  </a:lnTo>
                  <a:lnTo>
                    <a:pt x="64" y="57"/>
                  </a:lnTo>
                  <a:lnTo>
                    <a:pt x="64" y="587"/>
                  </a:lnTo>
                  <a:lnTo>
                    <a:pt x="0" y="587"/>
                  </a:lnTo>
                  <a:lnTo>
                    <a:pt x="0" y="652"/>
                  </a:lnTo>
                  <a:lnTo>
                    <a:pt x="206" y="652"/>
                  </a:lnTo>
                  <a:lnTo>
                    <a:pt x="206" y="587"/>
                  </a:lnTo>
                  <a:lnTo>
                    <a:pt x="142" y="587"/>
                  </a:lnTo>
                  <a:lnTo>
                    <a:pt x="142" y="329"/>
                  </a:lnTo>
                  <a:lnTo>
                    <a:pt x="462" y="329"/>
                  </a:lnTo>
                  <a:lnTo>
                    <a:pt x="462" y="587"/>
                  </a:lnTo>
                  <a:lnTo>
                    <a:pt x="398" y="587"/>
                  </a:lnTo>
                  <a:lnTo>
                    <a:pt x="398" y="652"/>
                  </a:lnTo>
                  <a:lnTo>
                    <a:pt x="604" y="652"/>
                  </a:lnTo>
                  <a:lnTo>
                    <a:pt x="604" y="587"/>
                  </a:lnTo>
                  <a:lnTo>
                    <a:pt x="540" y="587"/>
                  </a:lnTo>
                  <a:lnTo>
                    <a:pt x="540" y="57"/>
                  </a:lnTo>
                  <a:lnTo>
                    <a:pt x="604" y="57"/>
                  </a:lnTo>
                  <a:lnTo>
                    <a:pt x="604" y="0"/>
                  </a:lnTo>
                  <a:lnTo>
                    <a:pt x="398" y="0"/>
                  </a:lnTo>
                  <a:lnTo>
                    <a:pt x="398" y="57"/>
                  </a:lnTo>
                  <a:lnTo>
                    <a:pt x="462" y="57"/>
                  </a:lnTo>
                  <a:lnTo>
                    <a:pt x="462" y="272"/>
                  </a:lnTo>
                  <a:lnTo>
                    <a:pt x="142" y="27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gray">
            <a:xfrm>
              <a:off x="2935288" y="465548"/>
              <a:ext cx="263525" cy="331537"/>
            </a:xfrm>
            <a:custGeom>
              <a:avLst/>
              <a:gdLst>
                <a:gd name="T0" fmla="*/ 27 w 73"/>
                <a:gd name="T1" fmla="*/ 82 h 91"/>
                <a:gd name="T2" fmla="*/ 19 w 73"/>
                <a:gd name="T3" fmla="*/ 82 h 91"/>
                <a:gd name="T4" fmla="*/ 19 w 73"/>
                <a:gd name="T5" fmla="*/ 54 h 91"/>
                <a:gd name="T6" fmla="*/ 37 w 73"/>
                <a:gd name="T7" fmla="*/ 35 h 91"/>
                <a:gd name="T8" fmla="*/ 55 w 73"/>
                <a:gd name="T9" fmla="*/ 54 h 91"/>
                <a:gd name="T10" fmla="*/ 55 w 73"/>
                <a:gd name="T11" fmla="*/ 82 h 91"/>
                <a:gd name="T12" fmla="*/ 46 w 73"/>
                <a:gd name="T13" fmla="*/ 82 h 91"/>
                <a:gd name="T14" fmla="*/ 46 w 73"/>
                <a:gd name="T15" fmla="*/ 91 h 91"/>
                <a:gd name="T16" fmla="*/ 73 w 73"/>
                <a:gd name="T17" fmla="*/ 91 h 91"/>
                <a:gd name="T18" fmla="*/ 73 w 73"/>
                <a:gd name="T19" fmla="*/ 82 h 91"/>
                <a:gd name="T20" fmla="*/ 65 w 73"/>
                <a:gd name="T21" fmla="*/ 82 h 91"/>
                <a:gd name="T22" fmla="*/ 65 w 73"/>
                <a:gd name="T23" fmla="*/ 54 h 91"/>
                <a:gd name="T24" fmla="*/ 38 w 73"/>
                <a:gd name="T25" fmla="*/ 26 h 91"/>
                <a:gd name="T26" fmla="*/ 19 w 73"/>
                <a:gd name="T27" fmla="*/ 35 h 91"/>
                <a:gd name="T28" fmla="*/ 19 w 73"/>
                <a:gd name="T29" fmla="*/ 0 h 91"/>
                <a:gd name="T30" fmla="*/ 0 w 73"/>
                <a:gd name="T31" fmla="*/ 0 h 91"/>
                <a:gd name="T32" fmla="*/ 0 w 73"/>
                <a:gd name="T33" fmla="*/ 8 h 91"/>
                <a:gd name="T34" fmla="*/ 9 w 73"/>
                <a:gd name="T35" fmla="*/ 8 h 91"/>
                <a:gd name="T36" fmla="*/ 9 w 73"/>
                <a:gd name="T37" fmla="*/ 82 h 91"/>
                <a:gd name="T38" fmla="*/ 0 w 73"/>
                <a:gd name="T39" fmla="*/ 82 h 91"/>
                <a:gd name="T40" fmla="*/ 0 w 73"/>
                <a:gd name="T41" fmla="*/ 91 h 91"/>
                <a:gd name="T42" fmla="*/ 27 w 73"/>
                <a:gd name="T43" fmla="*/ 91 h 91"/>
                <a:gd name="T44" fmla="*/ 27 w 73"/>
                <a:gd name="T45"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1">
                  <a:moveTo>
                    <a:pt x="27" y="82"/>
                  </a:moveTo>
                  <a:cubicBezTo>
                    <a:pt x="19" y="82"/>
                    <a:pt x="19" y="82"/>
                    <a:pt x="19" y="82"/>
                  </a:cubicBezTo>
                  <a:cubicBezTo>
                    <a:pt x="19" y="54"/>
                    <a:pt x="19" y="54"/>
                    <a:pt x="19" y="54"/>
                  </a:cubicBezTo>
                  <a:cubicBezTo>
                    <a:pt x="19" y="41"/>
                    <a:pt x="25" y="35"/>
                    <a:pt x="37" y="35"/>
                  </a:cubicBezTo>
                  <a:cubicBezTo>
                    <a:pt x="48" y="35"/>
                    <a:pt x="55" y="41"/>
                    <a:pt x="55" y="54"/>
                  </a:cubicBezTo>
                  <a:cubicBezTo>
                    <a:pt x="55" y="82"/>
                    <a:pt x="55" y="82"/>
                    <a:pt x="55" y="82"/>
                  </a:cubicBezTo>
                  <a:cubicBezTo>
                    <a:pt x="46" y="82"/>
                    <a:pt x="46" y="82"/>
                    <a:pt x="46" y="82"/>
                  </a:cubicBezTo>
                  <a:cubicBezTo>
                    <a:pt x="46" y="91"/>
                    <a:pt x="46" y="91"/>
                    <a:pt x="46" y="91"/>
                  </a:cubicBezTo>
                  <a:cubicBezTo>
                    <a:pt x="73" y="91"/>
                    <a:pt x="73" y="91"/>
                    <a:pt x="73" y="91"/>
                  </a:cubicBezTo>
                  <a:cubicBezTo>
                    <a:pt x="73" y="82"/>
                    <a:pt x="73" y="82"/>
                    <a:pt x="73" y="82"/>
                  </a:cubicBezTo>
                  <a:cubicBezTo>
                    <a:pt x="65" y="82"/>
                    <a:pt x="65" y="82"/>
                    <a:pt x="65" y="82"/>
                  </a:cubicBezTo>
                  <a:cubicBezTo>
                    <a:pt x="65" y="54"/>
                    <a:pt x="65" y="54"/>
                    <a:pt x="65" y="54"/>
                  </a:cubicBezTo>
                  <a:cubicBezTo>
                    <a:pt x="65" y="39"/>
                    <a:pt x="55" y="26"/>
                    <a:pt x="38" y="26"/>
                  </a:cubicBezTo>
                  <a:cubicBezTo>
                    <a:pt x="30" y="26"/>
                    <a:pt x="23" y="29"/>
                    <a:pt x="19" y="35"/>
                  </a:cubicBezTo>
                  <a:cubicBezTo>
                    <a:pt x="19" y="0"/>
                    <a:pt x="19" y="0"/>
                    <a:pt x="19" y="0"/>
                  </a:cubicBezTo>
                  <a:cubicBezTo>
                    <a:pt x="0" y="0"/>
                    <a:pt x="0" y="0"/>
                    <a:pt x="0" y="0"/>
                  </a:cubicBezTo>
                  <a:cubicBezTo>
                    <a:pt x="0" y="8"/>
                    <a:pt x="0" y="8"/>
                    <a:pt x="0" y="8"/>
                  </a:cubicBezTo>
                  <a:cubicBezTo>
                    <a:pt x="9" y="8"/>
                    <a:pt x="9" y="8"/>
                    <a:pt x="9" y="8"/>
                  </a:cubicBezTo>
                  <a:cubicBezTo>
                    <a:pt x="9" y="82"/>
                    <a:pt x="9" y="82"/>
                    <a:pt x="9" y="82"/>
                  </a:cubicBezTo>
                  <a:cubicBezTo>
                    <a:pt x="0" y="82"/>
                    <a:pt x="0" y="82"/>
                    <a:pt x="0" y="82"/>
                  </a:cubicBezTo>
                  <a:cubicBezTo>
                    <a:pt x="0" y="91"/>
                    <a:pt x="0" y="91"/>
                    <a:pt x="0" y="91"/>
                  </a:cubicBezTo>
                  <a:cubicBezTo>
                    <a:pt x="27" y="91"/>
                    <a:pt x="27" y="91"/>
                    <a:pt x="27" y="91"/>
                  </a:cubicBezTo>
                  <a:lnTo>
                    <a:pt x="27" y="8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7"/>
            <p:cNvSpPr>
              <a:spLocks noEditPoints="1"/>
            </p:cNvSpPr>
            <p:nvPr/>
          </p:nvSpPr>
          <p:spPr bwMode="gray">
            <a:xfrm>
              <a:off x="2417763" y="560726"/>
              <a:ext cx="261937" cy="239531"/>
            </a:xfrm>
            <a:custGeom>
              <a:avLst/>
              <a:gdLst>
                <a:gd name="T0" fmla="*/ 73 w 73"/>
                <a:gd name="T1" fmla="*/ 10 h 66"/>
                <a:gd name="T2" fmla="*/ 73 w 73"/>
                <a:gd name="T3" fmla="*/ 2 h 66"/>
                <a:gd name="T4" fmla="*/ 54 w 73"/>
                <a:gd name="T5" fmla="*/ 2 h 66"/>
                <a:gd name="T6" fmla="*/ 54 w 73"/>
                <a:gd name="T7" fmla="*/ 11 h 66"/>
                <a:gd name="T8" fmla="*/ 31 w 73"/>
                <a:gd name="T9" fmla="*/ 0 h 66"/>
                <a:gd name="T10" fmla="*/ 0 w 73"/>
                <a:gd name="T11" fmla="*/ 33 h 66"/>
                <a:gd name="T12" fmla="*/ 31 w 73"/>
                <a:gd name="T13" fmla="*/ 66 h 66"/>
                <a:gd name="T14" fmla="*/ 54 w 73"/>
                <a:gd name="T15" fmla="*/ 55 h 66"/>
                <a:gd name="T16" fmla="*/ 54 w 73"/>
                <a:gd name="T17" fmla="*/ 65 h 66"/>
                <a:gd name="T18" fmla="*/ 73 w 73"/>
                <a:gd name="T19" fmla="*/ 65 h 66"/>
                <a:gd name="T20" fmla="*/ 73 w 73"/>
                <a:gd name="T21" fmla="*/ 56 h 66"/>
                <a:gd name="T22" fmla="*/ 64 w 73"/>
                <a:gd name="T23" fmla="*/ 56 h 66"/>
                <a:gd name="T24" fmla="*/ 64 w 73"/>
                <a:gd name="T25" fmla="*/ 10 h 66"/>
                <a:gd name="T26" fmla="*/ 73 w 73"/>
                <a:gd name="T27" fmla="*/ 10 h 66"/>
                <a:gd name="T28" fmla="*/ 33 w 73"/>
                <a:gd name="T29" fmla="*/ 58 h 66"/>
                <a:gd name="T30" fmla="*/ 11 w 73"/>
                <a:gd name="T31" fmla="*/ 33 h 66"/>
                <a:gd name="T32" fmla="*/ 33 w 73"/>
                <a:gd name="T33" fmla="*/ 9 h 66"/>
                <a:gd name="T34" fmla="*/ 54 w 73"/>
                <a:gd name="T35" fmla="*/ 33 h 66"/>
                <a:gd name="T36" fmla="*/ 33 w 73"/>
                <a:gd name="T3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6">
                  <a:moveTo>
                    <a:pt x="73" y="10"/>
                  </a:moveTo>
                  <a:cubicBezTo>
                    <a:pt x="73" y="2"/>
                    <a:pt x="73" y="2"/>
                    <a:pt x="73" y="2"/>
                  </a:cubicBezTo>
                  <a:cubicBezTo>
                    <a:pt x="54" y="2"/>
                    <a:pt x="54" y="2"/>
                    <a:pt x="54" y="2"/>
                  </a:cubicBezTo>
                  <a:cubicBezTo>
                    <a:pt x="54" y="11"/>
                    <a:pt x="54" y="11"/>
                    <a:pt x="54" y="11"/>
                  </a:cubicBezTo>
                  <a:cubicBezTo>
                    <a:pt x="49" y="4"/>
                    <a:pt x="41" y="0"/>
                    <a:pt x="31" y="0"/>
                  </a:cubicBezTo>
                  <a:cubicBezTo>
                    <a:pt x="13" y="0"/>
                    <a:pt x="0" y="14"/>
                    <a:pt x="0" y="33"/>
                  </a:cubicBezTo>
                  <a:cubicBezTo>
                    <a:pt x="0" y="52"/>
                    <a:pt x="13" y="66"/>
                    <a:pt x="31" y="66"/>
                  </a:cubicBezTo>
                  <a:cubicBezTo>
                    <a:pt x="41" y="66"/>
                    <a:pt x="49" y="62"/>
                    <a:pt x="54" y="55"/>
                  </a:cubicBezTo>
                  <a:cubicBezTo>
                    <a:pt x="54" y="65"/>
                    <a:pt x="54" y="65"/>
                    <a:pt x="54" y="65"/>
                  </a:cubicBezTo>
                  <a:cubicBezTo>
                    <a:pt x="73" y="65"/>
                    <a:pt x="73" y="65"/>
                    <a:pt x="73" y="65"/>
                  </a:cubicBezTo>
                  <a:cubicBezTo>
                    <a:pt x="73" y="56"/>
                    <a:pt x="73" y="56"/>
                    <a:pt x="73" y="56"/>
                  </a:cubicBezTo>
                  <a:cubicBezTo>
                    <a:pt x="64" y="56"/>
                    <a:pt x="64" y="56"/>
                    <a:pt x="64" y="56"/>
                  </a:cubicBezTo>
                  <a:cubicBezTo>
                    <a:pt x="64" y="10"/>
                    <a:pt x="64" y="10"/>
                    <a:pt x="64" y="10"/>
                  </a:cubicBezTo>
                  <a:lnTo>
                    <a:pt x="73" y="10"/>
                  </a:lnTo>
                  <a:close/>
                  <a:moveTo>
                    <a:pt x="33" y="58"/>
                  </a:moveTo>
                  <a:cubicBezTo>
                    <a:pt x="20" y="58"/>
                    <a:pt x="11" y="47"/>
                    <a:pt x="11" y="33"/>
                  </a:cubicBezTo>
                  <a:cubicBezTo>
                    <a:pt x="11" y="19"/>
                    <a:pt x="20" y="9"/>
                    <a:pt x="33" y="9"/>
                  </a:cubicBezTo>
                  <a:cubicBezTo>
                    <a:pt x="46" y="9"/>
                    <a:pt x="54" y="19"/>
                    <a:pt x="54" y="33"/>
                  </a:cubicBezTo>
                  <a:cubicBezTo>
                    <a:pt x="54" y="47"/>
                    <a:pt x="46" y="58"/>
                    <a:pt x="33" y="58"/>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8"/>
            <p:cNvSpPr>
              <a:spLocks noEditPoints="1"/>
            </p:cNvSpPr>
            <p:nvPr/>
          </p:nvSpPr>
          <p:spPr bwMode="gray">
            <a:xfrm>
              <a:off x="2159000" y="560726"/>
              <a:ext cx="233363" cy="239531"/>
            </a:xfrm>
            <a:custGeom>
              <a:avLst/>
              <a:gdLst>
                <a:gd name="T0" fmla="*/ 65 w 65"/>
                <a:gd name="T1" fmla="*/ 32 h 66"/>
                <a:gd name="T2" fmla="*/ 33 w 65"/>
                <a:gd name="T3" fmla="*/ 0 h 66"/>
                <a:gd name="T4" fmla="*/ 0 w 65"/>
                <a:gd name="T5" fmla="*/ 33 h 66"/>
                <a:gd name="T6" fmla="*/ 33 w 65"/>
                <a:gd name="T7" fmla="*/ 66 h 66"/>
                <a:gd name="T8" fmla="*/ 63 w 65"/>
                <a:gd name="T9" fmla="*/ 48 h 66"/>
                <a:gd name="T10" fmla="*/ 53 w 65"/>
                <a:gd name="T11" fmla="*/ 48 h 66"/>
                <a:gd name="T12" fmla="*/ 34 w 65"/>
                <a:gd name="T13" fmla="*/ 58 h 66"/>
                <a:gd name="T14" fmla="*/ 11 w 65"/>
                <a:gd name="T15" fmla="*/ 37 h 66"/>
                <a:gd name="T16" fmla="*/ 65 w 65"/>
                <a:gd name="T17" fmla="*/ 37 h 66"/>
                <a:gd name="T18" fmla="*/ 65 w 65"/>
                <a:gd name="T19" fmla="*/ 32 h 66"/>
                <a:gd name="T20" fmla="*/ 11 w 65"/>
                <a:gd name="T21" fmla="*/ 28 h 66"/>
                <a:gd name="T22" fmla="*/ 33 w 65"/>
                <a:gd name="T23" fmla="*/ 8 h 66"/>
                <a:gd name="T24" fmla="*/ 55 w 65"/>
                <a:gd name="T25" fmla="*/ 28 h 66"/>
                <a:gd name="T26" fmla="*/ 11 w 65"/>
                <a:gd name="T27"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6">
                  <a:moveTo>
                    <a:pt x="65" y="32"/>
                  </a:moveTo>
                  <a:cubicBezTo>
                    <a:pt x="65" y="13"/>
                    <a:pt x="53" y="0"/>
                    <a:pt x="33" y="0"/>
                  </a:cubicBezTo>
                  <a:cubicBezTo>
                    <a:pt x="14" y="0"/>
                    <a:pt x="0" y="14"/>
                    <a:pt x="0" y="33"/>
                  </a:cubicBezTo>
                  <a:cubicBezTo>
                    <a:pt x="0" y="53"/>
                    <a:pt x="14" y="66"/>
                    <a:pt x="33" y="66"/>
                  </a:cubicBezTo>
                  <a:cubicBezTo>
                    <a:pt x="47" y="66"/>
                    <a:pt x="58" y="59"/>
                    <a:pt x="63" y="48"/>
                  </a:cubicBezTo>
                  <a:cubicBezTo>
                    <a:pt x="53" y="48"/>
                    <a:pt x="53" y="48"/>
                    <a:pt x="53" y="48"/>
                  </a:cubicBezTo>
                  <a:cubicBezTo>
                    <a:pt x="50" y="54"/>
                    <a:pt x="43" y="58"/>
                    <a:pt x="34" y="58"/>
                  </a:cubicBezTo>
                  <a:cubicBezTo>
                    <a:pt x="19" y="58"/>
                    <a:pt x="12" y="49"/>
                    <a:pt x="11" y="37"/>
                  </a:cubicBezTo>
                  <a:cubicBezTo>
                    <a:pt x="65" y="37"/>
                    <a:pt x="65" y="37"/>
                    <a:pt x="65" y="37"/>
                  </a:cubicBezTo>
                  <a:lnTo>
                    <a:pt x="65" y="32"/>
                  </a:lnTo>
                  <a:close/>
                  <a:moveTo>
                    <a:pt x="11" y="28"/>
                  </a:moveTo>
                  <a:cubicBezTo>
                    <a:pt x="12" y="17"/>
                    <a:pt x="20" y="8"/>
                    <a:pt x="33" y="8"/>
                  </a:cubicBezTo>
                  <a:cubicBezTo>
                    <a:pt x="47" y="8"/>
                    <a:pt x="54" y="18"/>
                    <a:pt x="55" y="28"/>
                  </a:cubicBezTo>
                  <a:lnTo>
                    <a:pt x="11" y="2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9"/>
            <p:cNvSpPr>
              <a:spLocks/>
            </p:cNvSpPr>
            <p:nvPr/>
          </p:nvSpPr>
          <p:spPr bwMode="gray">
            <a:xfrm>
              <a:off x="2798763" y="509964"/>
              <a:ext cx="115887" cy="287121"/>
            </a:xfrm>
            <a:custGeom>
              <a:avLst/>
              <a:gdLst>
                <a:gd name="T0" fmla="*/ 20 w 32"/>
                <a:gd name="T1" fmla="*/ 62 h 79"/>
                <a:gd name="T2" fmla="*/ 20 w 32"/>
                <a:gd name="T3" fmla="*/ 24 h 79"/>
                <a:gd name="T4" fmla="*/ 32 w 32"/>
                <a:gd name="T5" fmla="*/ 24 h 79"/>
                <a:gd name="T6" fmla="*/ 32 w 32"/>
                <a:gd name="T7" fmla="*/ 16 h 79"/>
                <a:gd name="T8" fmla="*/ 20 w 32"/>
                <a:gd name="T9" fmla="*/ 16 h 79"/>
                <a:gd name="T10" fmla="*/ 20 w 32"/>
                <a:gd name="T11" fmla="*/ 0 h 79"/>
                <a:gd name="T12" fmla="*/ 9 w 32"/>
                <a:gd name="T13" fmla="*/ 0 h 79"/>
                <a:gd name="T14" fmla="*/ 9 w 32"/>
                <a:gd name="T15" fmla="*/ 16 h 79"/>
                <a:gd name="T16" fmla="*/ 0 w 32"/>
                <a:gd name="T17" fmla="*/ 16 h 79"/>
                <a:gd name="T18" fmla="*/ 0 w 32"/>
                <a:gd name="T19" fmla="*/ 24 h 79"/>
                <a:gd name="T20" fmla="*/ 9 w 32"/>
                <a:gd name="T21" fmla="*/ 24 h 79"/>
                <a:gd name="T22" fmla="*/ 9 w 32"/>
                <a:gd name="T23" fmla="*/ 63 h 79"/>
                <a:gd name="T24" fmla="*/ 26 w 32"/>
                <a:gd name="T25" fmla="*/ 79 h 79"/>
                <a:gd name="T26" fmla="*/ 32 w 32"/>
                <a:gd name="T27" fmla="*/ 79 h 79"/>
                <a:gd name="T28" fmla="*/ 32 w 32"/>
                <a:gd name="T29" fmla="*/ 70 h 79"/>
                <a:gd name="T30" fmla="*/ 27 w 32"/>
                <a:gd name="T31" fmla="*/ 71 h 79"/>
                <a:gd name="T32" fmla="*/ 20 w 32"/>
                <a:gd name="T33"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9">
                  <a:moveTo>
                    <a:pt x="20" y="62"/>
                  </a:moveTo>
                  <a:cubicBezTo>
                    <a:pt x="20" y="24"/>
                    <a:pt x="20" y="24"/>
                    <a:pt x="20" y="24"/>
                  </a:cubicBezTo>
                  <a:cubicBezTo>
                    <a:pt x="32" y="24"/>
                    <a:pt x="32" y="24"/>
                    <a:pt x="32" y="24"/>
                  </a:cubicBezTo>
                  <a:cubicBezTo>
                    <a:pt x="32" y="16"/>
                    <a:pt x="32" y="16"/>
                    <a:pt x="32" y="16"/>
                  </a:cubicBezTo>
                  <a:cubicBezTo>
                    <a:pt x="20" y="16"/>
                    <a:pt x="20" y="16"/>
                    <a:pt x="20" y="16"/>
                  </a:cubicBezTo>
                  <a:cubicBezTo>
                    <a:pt x="20" y="0"/>
                    <a:pt x="20" y="0"/>
                    <a:pt x="20" y="0"/>
                  </a:cubicBezTo>
                  <a:cubicBezTo>
                    <a:pt x="9" y="0"/>
                    <a:pt x="9" y="0"/>
                    <a:pt x="9" y="0"/>
                  </a:cubicBezTo>
                  <a:cubicBezTo>
                    <a:pt x="9" y="16"/>
                    <a:pt x="9" y="16"/>
                    <a:pt x="9" y="16"/>
                  </a:cubicBezTo>
                  <a:cubicBezTo>
                    <a:pt x="0" y="16"/>
                    <a:pt x="0" y="16"/>
                    <a:pt x="0" y="16"/>
                  </a:cubicBezTo>
                  <a:cubicBezTo>
                    <a:pt x="0" y="24"/>
                    <a:pt x="0" y="24"/>
                    <a:pt x="0" y="24"/>
                  </a:cubicBezTo>
                  <a:cubicBezTo>
                    <a:pt x="9" y="24"/>
                    <a:pt x="9" y="24"/>
                    <a:pt x="9" y="24"/>
                  </a:cubicBezTo>
                  <a:cubicBezTo>
                    <a:pt x="9" y="63"/>
                    <a:pt x="9" y="63"/>
                    <a:pt x="9" y="63"/>
                  </a:cubicBezTo>
                  <a:cubicBezTo>
                    <a:pt x="9" y="74"/>
                    <a:pt x="14" y="79"/>
                    <a:pt x="26" y="79"/>
                  </a:cubicBezTo>
                  <a:cubicBezTo>
                    <a:pt x="28" y="79"/>
                    <a:pt x="31" y="79"/>
                    <a:pt x="32" y="79"/>
                  </a:cubicBezTo>
                  <a:cubicBezTo>
                    <a:pt x="32" y="70"/>
                    <a:pt x="32" y="70"/>
                    <a:pt x="32" y="70"/>
                  </a:cubicBezTo>
                  <a:cubicBezTo>
                    <a:pt x="30" y="71"/>
                    <a:pt x="29" y="71"/>
                    <a:pt x="27" y="71"/>
                  </a:cubicBezTo>
                  <a:cubicBezTo>
                    <a:pt x="22" y="71"/>
                    <a:pt x="20" y="69"/>
                    <a:pt x="20" y="62"/>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0"/>
            <p:cNvSpPr>
              <a:spLocks/>
            </p:cNvSpPr>
            <p:nvPr/>
          </p:nvSpPr>
          <p:spPr bwMode="gray">
            <a:xfrm>
              <a:off x="2690813" y="465548"/>
              <a:ext cx="107950" cy="331537"/>
            </a:xfrm>
            <a:custGeom>
              <a:avLst/>
              <a:gdLst>
                <a:gd name="T0" fmla="*/ 24 w 30"/>
                <a:gd name="T1" fmla="*/ 91 h 91"/>
                <a:gd name="T2" fmla="*/ 30 w 30"/>
                <a:gd name="T3" fmla="*/ 91 h 91"/>
                <a:gd name="T4" fmla="*/ 30 w 30"/>
                <a:gd name="T5" fmla="*/ 82 h 91"/>
                <a:gd name="T6" fmla="*/ 26 w 30"/>
                <a:gd name="T7" fmla="*/ 83 h 91"/>
                <a:gd name="T8" fmla="*/ 19 w 30"/>
                <a:gd name="T9" fmla="*/ 74 h 91"/>
                <a:gd name="T10" fmla="*/ 19 w 30"/>
                <a:gd name="T11" fmla="*/ 0 h 91"/>
                <a:gd name="T12" fmla="*/ 0 w 30"/>
                <a:gd name="T13" fmla="*/ 0 h 91"/>
                <a:gd name="T14" fmla="*/ 0 w 30"/>
                <a:gd name="T15" fmla="*/ 8 h 91"/>
                <a:gd name="T16" fmla="*/ 9 w 30"/>
                <a:gd name="T17" fmla="*/ 8 h 91"/>
                <a:gd name="T18" fmla="*/ 9 w 30"/>
                <a:gd name="T19" fmla="*/ 74 h 91"/>
                <a:gd name="T20" fmla="*/ 24 w 30"/>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1">
                  <a:moveTo>
                    <a:pt x="24" y="91"/>
                  </a:moveTo>
                  <a:cubicBezTo>
                    <a:pt x="26" y="91"/>
                    <a:pt x="29" y="91"/>
                    <a:pt x="30" y="91"/>
                  </a:cubicBezTo>
                  <a:cubicBezTo>
                    <a:pt x="30" y="82"/>
                    <a:pt x="30" y="82"/>
                    <a:pt x="30" y="82"/>
                  </a:cubicBezTo>
                  <a:cubicBezTo>
                    <a:pt x="28" y="83"/>
                    <a:pt x="27" y="83"/>
                    <a:pt x="26" y="83"/>
                  </a:cubicBezTo>
                  <a:cubicBezTo>
                    <a:pt x="21" y="83"/>
                    <a:pt x="19" y="80"/>
                    <a:pt x="19" y="74"/>
                  </a:cubicBezTo>
                  <a:cubicBezTo>
                    <a:pt x="19" y="0"/>
                    <a:pt x="19" y="0"/>
                    <a:pt x="19" y="0"/>
                  </a:cubicBezTo>
                  <a:cubicBezTo>
                    <a:pt x="0" y="0"/>
                    <a:pt x="0" y="0"/>
                    <a:pt x="0" y="0"/>
                  </a:cubicBezTo>
                  <a:cubicBezTo>
                    <a:pt x="0" y="8"/>
                    <a:pt x="0" y="8"/>
                    <a:pt x="0" y="8"/>
                  </a:cubicBezTo>
                  <a:cubicBezTo>
                    <a:pt x="9" y="8"/>
                    <a:pt x="9" y="8"/>
                    <a:pt x="9" y="8"/>
                  </a:cubicBezTo>
                  <a:cubicBezTo>
                    <a:pt x="9" y="74"/>
                    <a:pt x="9" y="74"/>
                    <a:pt x="9" y="74"/>
                  </a:cubicBezTo>
                  <a:cubicBezTo>
                    <a:pt x="9" y="85"/>
                    <a:pt x="13" y="91"/>
                    <a:pt x="24" y="91"/>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1"/>
            <p:cNvSpPr>
              <a:spLocks/>
            </p:cNvSpPr>
            <p:nvPr/>
          </p:nvSpPr>
          <p:spPr bwMode="gray">
            <a:xfrm>
              <a:off x="1517650" y="454443"/>
              <a:ext cx="290513" cy="348987"/>
            </a:xfrm>
            <a:custGeom>
              <a:avLst/>
              <a:gdLst>
                <a:gd name="T0" fmla="*/ 28 w 81"/>
                <a:gd name="T1" fmla="*/ 65 h 96"/>
                <a:gd name="T2" fmla="*/ 41 w 81"/>
                <a:gd name="T3" fmla="*/ 74 h 96"/>
                <a:gd name="T4" fmla="*/ 52 w 81"/>
                <a:gd name="T5" fmla="*/ 68 h 96"/>
                <a:gd name="T6" fmla="*/ 36 w 81"/>
                <a:gd name="T7" fmla="*/ 59 h 96"/>
                <a:gd name="T8" fmla="*/ 12 w 81"/>
                <a:gd name="T9" fmla="*/ 50 h 96"/>
                <a:gd name="T10" fmla="*/ 1 w 81"/>
                <a:gd name="T11" fmla="*/ 29 h 96"/>
                <a:gd name="T12" fmla="*/ 39 w 81"/>
                <a:gd name="T13" fmla="*/ 0 h 96"/>
                <a:gd name="T14" fmla="*/ 78 w 81"/>
                <a:gd name="T15" fmla="*/ 29 h 96"/>
                <a:gd name="T16" fmla="*/ 51 w 81"/>
                <a:gd name="T17" fmla="*/ 29 h 96"/>
                <a:gd name="T18" fmla="*/ 39 w 81"/>
                <a:gd name="T19" fmla="*/ 21 h 96"/>
                <a:gd name="T20" fmla="*/ 30 w 81"/>
                <a:gd name="T21" fmla="*/ 27 h 96"/>
                <a:gd name="T22" fmla="*/ 43 w 81"/>
                <a:gd name="T23" fmla="*/ 35 h 96"/>
                <a:gd name="T24" fmla="*/ 69 w 81"/>
                <a:gd name="T25" fmla="*/ 43 h 96"/>
                <a:gd name="T26" fmla="*/ 81 w 81"/>
                <a:gd name="T27" fmla="*/ 65 h 96"/>
                <a:gd name="T28" fmla="*/ 40 w 81"/>
                <a:gd name="T29" fmla="*/ 96 h 96"/>
                <a:gd name="T30" fmla="*/ 0 w 81"/>
                <a:gd name="T31" fmla="*/ 65 h 96"/>
                <a:gd name="T32" fmla="*/ 28 w 81"/>
                <a:gd name="T33"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96">
                  <a:moveTo>
                    <a:pt x="28" y="65"/>
                  </a:moveTo>
                  <a:cubicBezTo>
                    <a:pt x="29" y="72"/>
                    <a:pt x="33" y="74"/>
                    <a:pt x="41" y="74"/>
                  </a:cubicBezTo>
                  <a:cubicBezTo>
                    <a:pt x="48" y="74"/>
                    <a:pt x="52" y="72"/>
                    <a:pt x="52" y="68"/>
                  </a:cubicBezTo>
                  <a:cubicBezTo>
                    <a:pt x="52" y="62"/>
                    <a:pt x="47" y="62"/>
                    <a:pt x="36" y="59"/>
                  </a:cubicBezTo>
                  <a:cubicBezTo>
                    <a:pt x="24" y="55"/>
                    <a:pt x="15" y="53"/>
                    <a:pt x="12" y="50"/>
                  </a:cubicBezTo>
                  <a:cubicBezTo>
                    <a:pt x="5" y="45"/>
                    <a:pt x="1" y="38"/>
                    <a:pt x="1" y="29"/>
                  </a:cubicBezTo>
                  <a:cubicBezTo>
                    <a:pt x="1" y="11"/>
                    <a:pt x="15" y="0"/>
                    <a:pt x="39" y="0"/>
                  </a:cubicBezTo>
                  <a:cubicBezTo>
                    <a:pt x="63" y="0"/>
                    <a:pt x="77" y="10"/>
                    <a:pt x="78" y="29"/>
                  </a:cubicBezTo>
                  <a:cubicBezTo>
                    <a:pt x="51" y="29"/>
                    <a:pt x="51" y="29"/>
                    <a:pt x="51" y="29"/>
                  </a:cubicBezTo>
                  <a:cubicBezTo>
                    <a:pt x="50" y="23"/>
                    <a:pt x="46" y="21"/>
                    <a:pt x="39" y="21"/>
                  </a:cubicBezTo>
                  <a:cubicBezTo>
                    <a:pt x="33" y="21"/>
                    <a:pt x="30" y="23"/>
                    <a:pt x="30" y="27"/>
                  </a:cubicBezTo>
                  <a:cubicBezTo>
                    <a:pt x="30" y="32"/>
                    <a:pt x="34" y="33"/>
                    <a:pt x="43" y="35"/>
                  </a:cubicBezTo>
                  <a:cubicBezTo>
                    <a:pt x="54" y="38"/>
                    <a:pt x="63" y="40"/>
                    <a:pt x="69" y="43"/>
                  </a:cubicBezTo>
                  <a:cubicBezTo>
                    <a:pt x="77" y="49"/>
                    <a:pt x="81" y="55"/>
                    <a:pt x="81" y="65"/>
                  </a:cubicBezTo>
                  <a:cubicBezTo>
                    <a:pt x="81" y="84"/>
                    <a:pt x="66" y="96"/>
                    <a:pt x="40" y="96"/>
                  </a:cubicBezTo>
                  <a:cubicBezTo>
                    <a:pt x="16" y="96"/>
                    <a:pt x="1" y="84"/>
                    <a:pt x="0" y="65"/>
                  </a:cubicBezTo>
                  <a:lnTo>
                    <a:pt x="28" y="65"/>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2"/>
            <p:cNvSpPr>
              <a:spLocks/>
            </p:cNvSpPr>
            <p:nvPr/>
          </p:nvSpPr>
          <p:spPr bwMode="gray">
            <a:xfrm>
              <a:off x="909638" y="454443"/>
              <a:ext cx="323850" cy="348987"/>
            </a:xfrm>
            <a:custGeom>
              <a:avLst/>
              <a:gdLst>
                <a:gd name="T0" fmla="*/ 90 w 90"/>
                <a:gd name="T1" fmla="*/ 58 h 96"/>
                <a:gd name="T2" fmla="*/ 46 w 90"/>
                <a:gd name="T3" fmla="*/ 96 h 96"/>
                <a:gd name="T4" fmla="*/ 0 w 90"/>
                <a:gd name="T5" fmla="*/ 48 h 96"/>
                <a:gd name="T6" fmla="*/ 46 w 90"/>
                <a:gd name="T7" fmla="*/ 0 h 96"/>
                <a:gd name="T8" fmla="*/ 89 w 90"/>
                <a:gd name="T9" fmla="*/ 37 h 96"/>
                <a:gd name="T10" fmla="*/ 62 w 90"/>
                <a:gd name="T11" fmla="*/ 37 h 96"/>
                <a:gd name="T12" fmla="*/ 46 w 90"/>
                <a:gd name="T13" fmla="*/ 23 h 96"/>
                <a:gd name="T14" fmla="*/ 29 w 90"/>
                <a:gd name="T15" fmla="*/ 48 h 96"/>
                <a:gd name="T16" fmla="*/ 47 w 90"/>
                <a:gd name="T17" fmla="*/ 73 h 96"/>
                <a:gd name="T18" fmla="*/ 62 w 90"/>
                <a:gd name="T19" fmla="*/ 58 h 96"/>
                <a:gd name="T20" fmla="*/ 90 w 90"/>
                <a:gd name="T21"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6">
                  <a:moveTo>
                    <a:pt x="90" y="58"/>
                  </a:moveTo>
                  <a:cubicBezTo>
                    <a:pt x="88" y="82"/>
                    <a:pt x="72" y="96"/>
                    <a:pt x="46" y="96"/>
                  </a:cubicBezTo>
                  <a:cubicBezTo>
                    <a:pt x="17" y="96"/>
                    <a:pt x="0" y="78"/>
                    <a:pt x="0" y="48"/>
                  </a:cubicBezTo>
                  <a:cubicBezTo>
                    <a:pt x="0" y="18"/>
                    <a:pt x="17" y="0"/>
                    <a:pt x="46" y="0"/>
                  </a:cubicBezTo>
                  <a:cubicBezTo>
                    <a:pt x="72" y="0"/>
                    <a:pt x="88" y="13"/>
                    <a:pt x="89" y="37"/>
                  </a:cubicBezTo>
                  <a:cubicBezTo>
                    <a:pt x="62" y="37"/>
                    <a:pt x="62" y="37"/>
                    <a:pt x="62" y="37"/>
                  </a:cubicBezTo>
                  <a:cubicBezTo>
                    <a:pt x="61" y="28"/>
                    <a:pt x="55" y="23"/>
                    <a:pt x="46" y="23"/>
                  </a:cubicBezTo>
                  <a:cubicBezTo>
                    <a:pt x="35" y="23"/>
                    <a:pt x="29" y="31"/>
                    <a:pt x="29" y="48"/>
                  </a:cubicBezTo>
                  <a:cubicBezTo>
                    <a:pt x="29" y="65"/>
                    <a:pt x="35" y="73"/>
                    <a:pt x="47" y="73"/>
                  </a:cubicBezTo>
                  <a:cubicBezTo>
                    <a:pt x="56" y="73"/>
                    <a:pt x="61" y="68"/>
                    <a:pt x="62" y="58"/>
                  </a:cubicBezTo>
                  <a:lnTo>
                    <a:pt x="90" y="5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3"/>
            <p:cNvSpPr>
              <a:spLocks/>
            </p:cNvSpPr>
            <p:nvPr/>
          </p:nvSpPr>
          <p:spPr bwMode="gray">
            <a:xfrm>
              <a:off x="1211263" y="465548"/>
              <a:ext cx="323850" cy="326779"/>
            </a:xfrm>
            <a:custGeom>
              <a:avLst/>
              <a:gdLst>
                <a:gd name="T0" fmla="*/ 0 w 639"/>
                <a:gd name="T1" fmla="*/ 0 h 645"/>
                <a:gd name="T2" fmla="*/ 206 w 639"/>
                <a:gd name="T3" fmla="*/ 0 h 645"/>
                <a:gd name="T4" fmla="*/ 320 w 639"/>
                <a:gd name="T5" fmla="*/ 415 h 645"/>
                <a:gd name="T6" fmla="*/ 433 w 639"/>
                <a:gd name="T7" fmla="*/ 0 h 645"/>
                <a:gd name="T8" fmla="*/ 639 w 639"/>
                <a:gd name="T9" fmla="*/ 0 h 645"/>
                <a:gd name="T10" fmla="*/ 419 w 639"/>
                <a:gd name="T11" fmla="*/ 645 h 645"/>
                <a:gd name="T12" fmla="*/ 213 w 639"/>
                <a:gd name="T13" fmla="*/ 645 h 645"/>
                <a:gd name="T14" fmla="*/ 0 w 639"/>
                <a:gd name="T15" fmla="*/ 0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645">
                  <a:moveTo>
                    <a:pt x="0" y="0"/>
                  </a:moveTo>
                  <a:lnTo>
                    <a:pt x="206" y="0"/>
                  </a:lnTo>
                  <a:lnTo>
                    <a:pt x="320" y="415"/>
                  </a:lnTo>
                  <a:lnTo>
                    <a:pt x="433" y="0"/>
                  </a:lnTo>
                  <a:lnTo>
                    <a:pt x="639" y="0"/>
                  </a:lnTo>
                  <a:lnTo>
                    <a:pt x="419" y="645"/>
                  </a:lnTo>
                  <a:lnTo>
                    <a:pt x="213" y="645"/>
                  </a:lnTo>
                  <a:lnTo>
                    <a:pt x="0" y="0"/>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14"/>
            <p:cNvSpPr>
              <a:spLocks/>
            </p:cNvSpPr>
            <p:nvPr/>
          </p:nvSpPr>
          <p:spPr bwMode="invGray">
            <a:xfrm>
              <a:off x="455613" y="454443"/>
              <a:ext cx="414337" cy="348987"/>
            </a:xfrm>
            <a:custGeom>
              <a:avLst/>
              <a:gdLst>
                <a:gd name="T0" fmla="*/ 4 w 115"/>
                <a:gd name="T1" fmla="*/ 42 h 96"/>
                <a:gd name="T2" fmla="*/ 0 w 115"/>
                <a:gd name="T3" fmla="*/ 33 h 96"/>
                <a:gd name="T4" fmla="*/ 4 w 115"/>
                <a:gd name="T5" fmla="*/ 23 h 96"/>
                <a:gd name="T6" fmla="*/ 22 w 115"/>
                <a:gd name="T7" fmla="*/ 4 h 96"/>
                <a:gd name="T8" fmla="*/ 32 w 115"/>
                <a:gd name="T9" fmla="*/ 0 h 96"/>
                <a:gd name="T10" fmla="*/ 42 w 115"/>
                <a:gd name="T11" fmla="*/ 4 h 96"/>
                <a:gd name="T12" fmla="*/ 58 w 115"/>
                <a:gd name="T13" fmla="*/ 20 h 96"/>
                <a:gd name="T14" fmla="*/ 73 w 115"/>
                <a:gd name="T15" fmla="*/ 4 h 96"/>
                <a:gd name="T16" fmla="*/ 83 w 115"/>
                <a:gd name="T17" fmla="*/ 0 h 96"/>
                <a:gd name="T18" fmla="*/ 93 w 115"/>
                <a:gd name="T19" fmla="*/ 4 h 96"/>
                <a:gd name="T20" fmla="*/ 111 w 115"/>
                <a:gd name="T21" fmla="*/ 23 h 96"/>
                <a:gd name="T22" fmla="*/ 115 w 115"/>
                <a:gd name="T23" fmla="*/ 33 h 96"/>
                <a:gd name="T24" fmla="*/ 111 w 115"/>
                <a:gd name="T25" fmla="*/ 42 h 96"/>
                <a:gd name="T26" fmla="*/ 58 w 115"/>
                <a:gd name="T27" fmla="*/ 96 h 96"/>
                <a:gd name="T28" fmla="*/ 57 w 115"/>
                <a:gd name="T29" fmla="*/ 96 h 96"/>
                <a:gd name="T30" fmla="*/ 4 w 115"/>
                <a:gd name="T31"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6">
                  <a:moveTo>
                    <a:pt x="4" y="42"/>
                  </a:moveTo>
                  <a:cubicBezTo>
                    <a:pt x="1" y="40"/>
                    <a:pt x="0" y="36"/>
                    <a:pt x="0" y="33"/>
                  </a:cubicBezTo>
                  <a:cubicBezTo>
                    <a:pt x="0" y="29"/>
                    <a:pt x="1" y="25"/>
                    <a:pt x="4" y="23"/>
                  </a:cubicBezTo>
                  <a:cubicBezTo>
                    <a:pt x="22" y="4"/>
                    <a:pt x="22" y="4"/>
                    <a:pt x="22" y="4"/>
                  </a:cubicBezTo>
                  <a:cubicBezTo>
                    <a:pt x="25" y="1"/>
                    <a:pt x="29" y="0"/>
                    <a:pt x="32" y="0"/>
                  </a:cubicBezTo>
                  <a:cubicBezTo>
                    <a:pt x="36" y="0"/>
                    <a:pt x="39" y="1"/>
                    <a:pt x="42" y="4"/>
                  </a:cubicBezTo>
                  <a:cubicBezTo>
                    <a:pt x="58" y="20"/>
                    <a:pt x="58" y="20"/>
                    <a:pt x="58" y="20"/>
                  </a:cubicBezTo>
                  <a:cubicBezTo>
                    <a:pt x="73" y="4"/>
                    <a:pt x="73" y="4"/>
                    <a:pt x="73" y="4"/>
                  </a:cubicBezTo>
                  <a:cubicBezTo>
                    <a:pt x="76" y="1"/>
                    <a:pt x="79" y="0"/>
                    <a:pt x="83" y="0"/>
                  </a:cubicBezTo>
                  <a:cubicBezTo>
                    <a:pt x="87" y="0"/>
                    <a:pt x="90" y="1"/>
                    <a:pt x="93" y="4"/>
                  </a:cubicBezTo>
                  <a:cubicBezTo>
                    <a:pt x="111" y="23"/>
                    <a:pt x="111" y="23"/>
                    <a:pt x="111" y="23"/>
                  </a:cubicBezTo>
                  <a:cubicBezTo>
                    <a:pt x="114" y="25"/>
                    <a:pt x="115" y="29"/>
                    <a:pt x="115" y="33"/>
                  </a:cubicBezTo>
                  <a:cubicBezTo>
                    <a:pt x="115" y="36"/>
                    <a:pt x="114" y="40"/>
                    <a:pt x="111" y="42"/>
                  </a:cubicBezTo>
                  <a:cubicBezTo>
                    <a:pt x="58" y="96"/>
                    <a:pt x="58" y="96"/>
                    <a:pt x="58" y="96"/>
                  </a:cubicBezTo>
                  <a:cubicBezTo>
                    <a:pt x="57" y="96"/>
                    <a:pt x="57" y="96"/>
                    <a:pt x="57" y="96"/>
                  </a:cubicBezTo>
                  <a:lnTo>
                    <a:pt x="4" y="42"/>
                  </a:lnTo>
                  <a:close/>
                </a:path>
              </a:pathLst>
            </a:custGeom>
            <a:solidFill>
              <a:srgbClr val="CC0000"/>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bwMode="gray">
          <a:xfrm>
            <a:off x="455613" y="2194560"/>
            <a:ext cx="5554662" cy="1714500"/>
          </a:xfrm>
        </p:spPr>
        <p:txBody>
          <a:bodyPr rIns="0" anchor="b"/>
          <a:lstStyle>
            <a:lvl1pPr marL="0" marR="0" indent="0">
              <a:lnSpc>
                <a:spcPct val="80000"/>
              </a:lnSpc>
              <a:spcAft>
                <a:spcPts val="0"/>
              </a:spcAft>
              <a:defRPr sz="48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5613" y="4023360"/>
            <a:ext cx="5554662" cy="685800"/>
          </a:xfrm>
        </p:spPr>
        <p:txBody>
          <a:bodyPr rIns="51434"/>
          <a:lstStyle>
            <a:lvl1pPr marL="0" marR="0" indent="0" algn="l">
              <a:spcBef>
                <a:spcPts val="300"/>
              </a:spcBef>
              <a:spcAft>
                <a:spcPts val="0"/>
              </a:spcAft>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7" name="Footer Placeholder 8"/>
          <p:cNvSpPr>
            <a:spLocks noGrp="1"/>
          </p:cNvSpPr>
          <p:nvPr>
            <p:ph type="ftr" sz="quarter" idx="10"/>
          </p:nvPr>
        </p:nvSpPr>
        <p:spPr/>
        <p:txBody>
          <a:bodyPr/>
          <a:lstStyle>
            <a:lvl1pPr>
              <a:defRPr>
                <a:solidFill>
                  <a:schemeClr val="bg1"/>
                </a:solidFill>
              </a:defRPr>
            </a:lvl1pPr>
          </a:lstStyle>
          <a:p>
            <a:pPr>
              <a:defRPr/>
            </a:pPr>
            <a:r>
              <a:rPr lang="en-US"/>
              <a:t>© 2014 CVS Health Confidential &amp; Proprietary</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6" name="Table Placeholder 5"/>
          <p:cNvSpPr>
            <a:spLocks noGrp="1"/>
          </p:cNvSpPr>
          <p:nvPr>
            <p:ph type="tbl" sz="quarter" idx="12"/>
          </p:nvPr>
        </p:nvSpPr>
        <p:spPr>
          <a:xfrm>
            <a:off x="455613" y="1280160"/>
            <a:ext cx="6858000" cy="3108960"/>
          </a:xfrm>
        </p:spPr>
        <p:txBody>
          <a:bodyPr rtlCol="0">
            <a:noAutofit/>
          </a:bodyPr>
          <a:lstStyle/>
          <a:p>
            <a:pPr lvl="0"/>
            <a:r>
              <a:rPr lang="en-US" noProof="0" smtClean="0"/>
              <a:t>Click icon to add table</a:t>
            </a:r>
            <a:endParaRPr lang="en-US" noProof="0"/>
          </a:p>
        </p:txBody>
      </p:sp>
      <p:sp>
        <p:nvSpPr>
          <p:cNvPr id="4" name="Footer Placeholder 4"/>
          <p:cNvSpPr>
            <a:spLocks noGrp="1"/>
          </p:cNvSpPr>
          <p:nvPr>
            <p:ph type="ftr" sz="quarter" idx="13"/>
          </p:nvPr>
        </p:nvSpPr>
        <p:spPr/>
        <p:txBody>
          <a:bodyPr/>
          <a:lstStyle>
            <a:lvl1pPr>
              <a:defRPr/>
            </a:lvl1pPr>
          </a:lstStyle>
          <a:p>
            <a:pPr>
              <a:defRPr/>
            </a:pPr>
            <a:r>
              <a:rPr lang="en-US"/>
              <a:t>© 2014 CVS Health Confidential &amp; Proprietary</a:t>
            </a:r>
            <a:endParaRPr lang="en-US" dirty="0"/>
          </a:p>
        </p:txBody>
      </p:sp>
      <p:sp>
        <p:nvSpPr>
          <p:cNvPr id="5" name="Slide Number Placeholder 5"/>
          <p:cNvSpPr>
            <a:spLocks noGrp="1"/>
          </p:cNvSpPr>
          <p:nvPr>
            <p:ph type="sldNum" sz="quarter" idx="14"/>
          </p:nvPr>
        </p:nvSpPr>
        <p:spPr/>
        <p:txBody>
          <a:bodyPr/>
          <a:lstStyle>
            <a:lvl1pPr>
              <a:defRPr/>
            </a:lvl1pPr>
          </a:lstStyle>
          <a:p>
            <a:pPr>
              <a:defRPr/>
            </a:pPr>
            <a:fld id="{81DF30C0-F6EC-4339-A98A-91662BC1874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55613" y="400050"/>
            <a:ext cx="8225218" cy="731520"/>
          </a:xfrm>
        </p:spPr>
        <p:txBody>
          <a:bodyPr/>
          <a:lstStyle>
            <a:lvl1pPr>
              <a:defRPr sz="3200"/>
            </a:lvl1pPr>
          </a:lstStyle>
          <a:p>
            <a:r>
              <a:rPr lang="en-US" smtClean="0"/>
              <a:t>Click to edit Master title style</a:t>
            </a:r>
            <a:endParaRPr lang="en-US" dirty="0"/>
          </a:p>
        </p:txBody>
      </p:sp>
      <p:sp>
        <p:nvSpPr>
          <p:cNvPr id="7" name="Content Placeholder 6"/>
          <p:cNvSpPr>
            <a:spLocks noGrp="1"/>
          </p:cNvSpPr>
          <p:nvPr>
            <p:ph sz="quarter" idx="12"/>
          </p:nvPr>
        </p:nvSpPr>
        <p:spPr>
          <a:xfrm>
            <a:off x="455613" y="1280160"/>
            <a:ext cx="8224837" cy="3108960"/>
          </a:xfrm>
        </p:spPr>
        <p:txBody>
          <a:bodyPr/>
          <a:lstStyle>
            <a:lvl1pPr>
              <a:defRPr cap="all"/>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3"/>
          </p:nvPr>
        </p:nvSpPr>
        <p:spPr/>
        <p:txBody>
          <a:bodyPr/>
          <a:lstStyle>
            <a:lvl1pPr>
              <a:defRPr/>
            </a:lvl1pPr>
          </a:lstStyle>
          <a:p>
            <a:pPr>
              <a:defRPr/>
            </a:pPr>
            <a:r>
              <a:rPr lang="en-US"/>
              <a:t>© 2014 CVS Health Confidential &amp; Proprietary</a:t>
            </a:r>
            <a:endParaRPr lang="en-US" dirty="0"/>
          </a:p>
        </p:txBody>
      </p:sp>
      <p:sp>
        <p:nvSpPr>
          <p:cNvPr id="6" name="Slide Number Placeholder 5"/>
          <p:cNvSpPr>
            <a:spLocks noGrp="1"/>
          </p:cNvSpPr>
          <p:nvPr>
            <p:ph type="sldNum" sz="quarter" idx="14"/>
          </p:nvPr>
        </p:nvSpPr>
        <p:spPr/>
        <p:txBody>
          <a:bodyPr/>
          <a:lstStyle>
            <a:lvl1pPr>
              <a:defRPr/>
            </a:lvl1pPr>
          </a:lstStyle>
          <a:p>
            <a:pPr>
              <a:defRPr/>
            </a:pPr>
            <a:fld id="{F957FD10-7B94-4653-85E7-83E623D2A5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p:cNvSpPr/>
          <p:nvPr userDrawn="1"/>
        </p:nvSpPr>
        <p:spPr>
          <a:xfrm>
            <a:off x="0" y="4694238"/>
            <a:ext cx="9144000" cy="449262"/>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err="1">
              <a:solidFill>
                <a:schemeClr val="bg1"/>
              </a:solidFill>
            </a:endParaRPr>
          </a:p>
        </p:txBody>
      </p:sp>
      <p:grpSp>
        <p:nvGrpSpPr>
          <p:cNvPr id="6" name="Group 7"/>
          <p:cNvGrpSpPr>
            <a:grpSpLocks noChangeAspect="1"/>
          </p:cNvGrpSpPr>
          <p:nvPr userDrawn="1"/>
        </p:nvGrpSpPr>
        <p:grpSpPr bwMode="auto">
          <a:xfrm>
            <a:off x="7397750" y="4819650"/>
            <a:ext cx="1293813" cy="163513"/>
            <a:chOff x="279400" y="2781300"/>
            <a:chExt cx="8585200" cy="1092200"/>
          </a:xfrm>
        </p:grpSpPr>
        <p:sp>
          <p:nvSpPr>
            <p:cNvPr id="8" name="Freeform 5"/>
            <p:cNvSpPr>
              <a:spLocks/>
            </p:cNvSpPr>
            <p:nvPr/>
          </p:nvSpPr>
          <p:spPr bwMode="gray">
            <a:xfrm>
              <a:off x="4608871" y="2813115"/>
              <a:ext cx="958589" cy="1039177"/>
            </a:xfrm>
            <a:custGeom>
              <a:avLst/>
              <a:gdLst>
                <a:gd name="T0" fmla="*/ 142 w 604"/>
                <a:gd name="T1" fmla="*/ 272 h 652"/>
                <a:gd name="T2" fmla="*/ 142 w 604"/>
                <a:gd name="T3" fmla="*/ 57 h 652"/>
                <a:gd name="T4" fmla="*/ 206 w 604"/>
                <a:gd name="T5" fmla="*/ 57 h 652"/>
                <a:gd name="T6" fmla="*/ 206 w 604"/>
                <a:gd name="T7" fmla="*/ 0 h 652"/>
                <a:gd name="T8" fmla="*/ 0 w 604"/>
                <a:gd name="T9" fmla="*/ 0 h 652"/>
                <a:gd name="T10" fmla="*/ 0 w 604"/>
                <a:gd name="T11" fmla="*/ 57 h 652"/>
                <a:gd name="T12" fmla="*/ 64 w 604"/>
                <a:gd name="T13" fmla="*/ 57 h 652"/>
                <a:gd name="T14" fmla="*/ 64 w 604"/>
                <a:gd name="T15" fmla="*/ 587 h 652"/>
                <a:gd name="T16" fmla="*/ 0 w 604"/>
                <a:gd name="T17" fmla="*/ 587 h 652"/>
                <a:gd name="T18" fmla="*/ 0 w 604"/>
                <a:gd name="T19" fmla="*/ 652 h 652"/>
                <a:gd name="T20" fmla="*/ 206 w 604"/>
                <a:gd name="T21" fmla="*/ 652 h 652"/>
                <a:gd name="T22" fmla="*/ 206 w 604"/>
                <a:gd name="T23" fmla="*/ 587 h 652"/>
                <a:gd name="T24" fmla="*/ 142 w 604"/>
                <a:gd name="T25" fmla="*/ 587 h 652"/>
                <a:gd name="T26" fmla="*/ 142 w 604"/>
                <a:gd name="T27" fmla="*/ 329 h 652"/>
                <a:gd name="T28" fmla="*/ 462 w 604"/>
                <a:gd name="T29" fmla="*/ 329 h 652"/>
                <a:gd name="T30" fmla="*/ 462 w 604"/>
                <a:gd name="T31" fmla="*/ 587 h 652"/>
                <a:gd name="T32" fmla="*/ 398 w 604"/>
                <a:gd name="T33" fmla="*/ 587 h 652"/>
                <a:gd name="T34" fmla="*/ 398 w 604"/>
                <a:gd name="T35" fmla="*/ 652 h 652"/>
                <a:gd name="T36" fmla="*/ 604 w 604"/>
                <a:gd name="T37" fmla="*/ 652 h 652"/>
                <a:gd name="T38" fmla="*/ 604 w 604"/>
                <a:gd name="T39" fmla="*/ 587 h 652"/>
                <a:gd name="T40" fmla="*/ 540 w 604"/>
                <a:gd name="T41" fmla="*/ 587 h 652"/>
                <a:gd name="T42" fmla="*/ 540 w 604"/>
                <a:gd name="T43" fmla="*/ 57 h 652"/>
                <a:gd name="T44" fmla="*/ 604 w 604"/>
                <a:gd name="T45" fmla="*/ 57 h 652"/>
                <a:gd name="T46" fmla="*/ 604 w 604"/>
                <a:gd name="T47" fmla="*/ 0 h 652"/>
                <a:gd name="T48" fmla="*/ 398 w 604"/>
                <a:gd name="T49" fmla="*/ 0 h 652"/>
                <a:gd name="T50" fmla="*/ 398 w 604"/>
                <a:gd name="T51" fmla="*/ 57 h 652"/>
                <a:gd name="T52" fmla="*/ 462 w 604"/>
                <a:gd name="T53" fmla="*/ 57 h 652"/>
                <a:gd name="T54" fmla="*/ 462 w 604"/>
                <a:gd name="T55" fmla="*/ 272 h 652"/>
                <a:gd name="T56" fmla="*/ 142 w 604"/>
                <a:gd name="T57" fmla="*/ 2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652">
                  <a:moveTo>
                    <a:pt x="142" y="272"/>
                  </a:moveTo>
                  <a:lnTo>
                    <a:pt x="142" y="57"/>
                  </a:lnTo>
                  <a:lnTo>
                    <a:pt x="206" y="57"/>
                  </a:lnTo>
                  <a:lnTo>
                    <a:pt x="206" y="0"/>
                  </a:lnTo>
                  <a:lnTo>
                    <a:pt x="0" y="0"/>
                  </a:lnTo>
                  <a:lnTo>
                    <a:pt x="0" y="57"/>
                  </a:lnTo>
                  <a:lnTo>
                    <a:pt x="64" y="57"/>
                  </a:lnTo>
                  <a:lnTo>
                    <a:pt x="64" y="587"/>
                  </a:lnTo>
                  <a:lnTo>
                    <a:pt x="0" y="587"/>
                  </a:lnTo>
                  <a:lnTo>
                    <a:pt x="0" y="652"/>
                  </a:lnTo>
                  <a:lnTo>
                    <a:pt x="206" y="652"/>
                  </a:lnTo>
                  <a:lnTo>
                    <a:pt x="206" y="587"/>
                  </a:lnTo>
                  <a:lnTo>
                    <a:pt x="142" y="587"/>
                  </a:lnTo>
                  <a:lnTo>
                    <a:pt x="142" y="329"/>
                  </a:lnTo>
                  <a:lnTo>
                    <a:pt x="462" y="329"/>
                  </a:lnTo>
                  <a:lnTo>
                    <a:pt x="462" y="587"/>
                  </a:lnTo>
                  <a:lnTo>
                    <a:pt x="398" y="587"/>
                  </a:lnTo>
                  <a:lnTo>
                    <a:pt x="398" y="652"/>
                  </a:lnTo>
                  <a:lnTo>
                    <a:pt x="604" y="652"/>
                  </a:lnTo>
                  <a:lnTo>
                    <a:pt x="604" y="587"/>
                  </a:lnTo>
                  <a:lnTo>
                    <a:pt x="540" y="587"/>
                  </a:lnTo>
                  <a:lnTo>
                    <a:pt x="540" y="57"/>
                  </a:lnTo>
                  <a:lnTo>
                    <a:pt x="604" y="57"/>
                  </a:lnTo>
                  <a:lnTo>
                    <a:pt x="604" y="0"/>
                  </a:lnTo>
                  <a:lnTo>
                    <a:pt x="398" y="0"/>
                  </a:lnTo>
                  <a:lnTo>
                    <a:pt x="398" y="57"/>
                  </a:lnTo>
                  <a:lnTo>
                    <a:pt x="462" y="57"/>
                  </a:lnTo>
                  <a:lnTo>
                    <a:pt x="462" y="272"/>
                  </a:lnTo>
                  <a:lnTo>
                    <a:pt x="142" y="27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6"/>
            <p:cNvSpPr>
              <a:spLocks/>
            </p:cNvSpPr>
            <p:nvPr/>
          </p:nvSpPr>
          <p:spPr bwMode="gray">
            <a:xfrm>
              <a:off x="8042949" y="2813115"/>
              <a:ext cx="821651" cy="1039177"/>
            </a:xfrm>
            <a:custGeom>
              <a:avLst/>
              <a:gdLst>
                <a:gd name="T0" fmla="*/ 27 w 73"/>
                <a:gd name="T1" fmla="*/ 82 h 91"/>
                <a:gd name="T2" fmla="*/ 19 w 73"/>
                <a:gd name="T3" fmla="*/ 82 h 91"/>
                <a:gd name="T4" fmla="*/ 19 w 73"/>
                <a:gd name="T5" fmla="*/ 54 h 91"/>
                <a:gd name="T6" fmla="*/ 37 w 73"/>
                <a:gd name="T7" fmla="*/ 35 h 91"/>
                <a:gd name="T8" fmla="*/ 55 w 73"/>
                <a:gd name="T9" fmla="*/ 54 h 91"/>
                <a:gd name="T10" fmla="*/ 55 w 73"/>
                <a:gd name="T11" fmla="*/ 82 h 91"/>
                <a:gd name="T12" fmla="*/ 46 w 73"/>
                <a:gd name="T13" fmla="*/ 82 h 91"/>
                <a:gd name="T14" fmla="*/ 46 w 73"/>
                <a:gd name="T15" fmla="*/ 91 h 91"/>
                <a:gd name="T16" fmla="*/ 73 w 73"/>
                <a:gd name="T17" fmla="*/ 91 h 91"/>
                <a:gd name="T18" fmla="*/ 73 w 73"/>
                <a:gd name="T19" fmla="*/ 82 h 91"/>
                <a:gd name="T20" fmla="*/ 65 w 73"/>
                <a:gd name="T21" fmla="*/ 82 h 91"/>
                <a:gd name="T22" fmla="*/ 65 w 73"/>
                <a:gd name="T23" fmla="*/ 54 h 91"/>
                <a:gd name="T24" fmla="*/ 38 w 73"/>
                <a:gd name="T25" fmla="*/ 26 h 91"/>
                <a:gd name="T26" fmla="*/ 19 w 73"/>
                <a:gd name="T27" fmla="*/ 35 h 91"/>
                <a:gd name="T28" fmla="*/ 19 w 73"/>
                <a:gd name="T29" fmla="*/ 0 h 91"/>
                <a:gd name="T30" fmla="*/ 0 w 73"/>
                <a:gd name="T31" fmla="*/ 0 h 91"/>
                <a:gd name="T32" fmla="*/ 0 w 73"/>
                <a:gd name="T33" fmla="*/ 8 h 91"/>
                <a:gd name="T34" fmla="*/ 9 w 73"/>
                <a:gd name="T35" fmla="*/ 8 h 91"/>
                <a:gd name="T36" fmla="*/ 9 w 73"/>
                <a:gd name="T37" fmla="*/ 82 h 91"/>
                <a:gd name="T38" fmla="*/ 0 w 73"/>
                <a:gd name="T39" fmla="*/ 82 h 91"/>
                <a:gd name="T40" fmla="*/ 0 w 73"/>
                <a:gd name="T41" fmla="*/ 91 h 91"/>
                <a:gd name="T42" fmla="*/ 27 w 73"/>
                <a:gd name="T43" fmla="*/ 91 h 91"/>
                <a:gd name="T44" fmla="*/ 27 w 73"/>
                <a:gd name="T45"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1">
                  <a:moveTo>
                    <a:pt x="27" y="82"/>
                  </a:moveTo>
                  <a:cubicBezTo>
                    <a:pt x="19" y="82"/>
                    <a:pt x="19" y="82"/>
                    <a:pt x="19" y="82"/>
                  </a:cubicBezTo>
                  <a:cubicBezTo>
                    <a:pt x="19" y="54"/>
                    <a:pt x="19" y="54"/>
                    <a:pt x="19" y="54"/>
                  </a:cubicBezTo>
                  <a:cubicBezTo>
                    <a:pt x="19" y="41"/>
                    <a:pt x="25" y="35"/>
                    <a:pt x="37" y="35"/>
                  </a:cubicBezTo>
                  <a:cubicBezTo>
                    <a:pt x="48" y="35"/>
                    <a:pt x="55" y="41"/>
                    <a:pt x="55" y="54"/>
                  </a:cubicBezTo>
                  <a:cubicBezTo>
                    <a:pt x="55" y="82"/>
                    <a:pt x="55" y="82"/>
                    <a:pt x="55" y="82"/>
                  </a:cubicBezTo>
                  <a:cubicBezTo>
                    <a:pt x="46" y="82"/>
                    <a:pt x="46" y="82"/>
                    <a:pt x="46" y="82"/>
                  </a:cubicBezTo>
                  <a:cubicBezTo>
                    <a:pt x="46" y="91"/>
                    <a:pt x="46" y="91"/>
                    <a:pt x="46" y="91"/>
                  </a:cubicBezTo>
                  <a:cubicBezTo>
                    <a:pt x="73" y="91"/>
                    <a:pt x="73" y="91"/>
                    <a:pt x="73" y="91"/>
                  </a:cubicBezTo>
                  <a:cubicBezTo>
                    <a:pt x="73" y="82"/>
                    <a:pt x="73" y="82"/>
                    <a:pt x="73" y="82"/>
                  </a:cubicBezTo>
                  <a:cubicBezTo>
                    <a:pt x="65" y="82"/>
                    <a:pt x="65" y="82"/>
                    <a:pt x="65" y="82"/>
                  </a:cubicBezTo>
                  <a:cubicBezTo>
                    <a:pt x="65" y="54"/>
                    <a:pt x="65" y="54"/>
                    <a:pt x="65" y="54"/>
                  </a:cubicBezTo>
                  <a:cubicBezTo>
                    <a:pt x="65" y="39"/>
                    <a:pt x="55" y="26"/>
                    <a:pt x="38" y="26"/>
                  </a:cubicBezTo>
                  <a:cubicBezTo>
                    <a:pt x="30" y="26"/>
                    <a:pt x="23" y="29"/>
                    <a:pt x="19" y="35"/>
                  </a:cubicBezTo>
                  <a:cubicBezTo>
                    <a:pt x="19" y="0"/>
                    <a:pt x="19" y="0"/>
                    <a:pt x="19" y="0"/>
                  </a:cubicBezTo>
                  <a:cubicBezTo>
                    <a:pt x="0" y="0"/>
                    <a:pt x="0" y="0"/>
                    <a:pt x="0" y="0"/>
                  </a:cubicBezTo>
                  <a:cubicBezTo>
                    <a:pt x="0" y="8"/>
                    <a:pt x="0" y="8"/>
                    <a:pt x="0" y="8"/>
                  </a:cubicBezTo>
                  <a:cubicBezTo>
                    <a:pt x="9" y="8"/>
                    <a:pt x="9" y="8"/>
                    <a:pt x="9" y="8"/>
                  </a:cubicBezTo>
                  <a:cubicBezTo>
                    <a:pt x="9" y="82"/>
                    <a:pt x="9" y="82"/>
                    <a:pt x="9" y="82"/>
                  </a:cubicBezTo>
                  <a:cubicBezTo>
                    <a:pt x="0" y="82"/>
                    <a:pt x="0" y="82"/>
                    <a:pt x="0" y="82"/>
                  </a:cubicBezTo>
                  <a:cubicBezTo>
                    <a:pt x="0" y="91"/>
                    <a:pt x="0" y="91"/>
                    <a:pt x="0" y="91"/>
                  </a:cubicBezTo>
                  <a:cubicBezTo>
                    <a:pt x="27" y="91"/>
                    <a:pt x="27" y="91"/>
                    <a:pt x="27" y="91"/>
                  </a:cubicBezTo>
                  <a:lnTo>
                    <a:pt x="27" y="8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7"/>
            <p:cNvSpPr>
              <a:spLocks noEditPoints="1"/>
            </p:cNvSpPr>
            <p:nvPr/>
          </p:nvSpPr>
          <p:spPr bwMode="gray">
            <a:xfrm>
              <a:off x="6420716" y="3110023"/>
              <a:ext cx="821651" cy="752870"/>
            </a:xfrm>
            <a:custGeom>
              <a:avLst/>
              <a:gdLst>
                <a:gd name="T0" fmla="*/ 73 w 73"/>
                <a:gd name="T1" fmla="*/ 10 h 66"/>
                <a:gd name="T2" fmla="*/ 73 w 73"/>
                <a:gd name="T3" fmla="*/ 2 h 66"/>
                <a:gd name="T4" fmla="*/ 54 w 73"/>
                <a:gd name="T5" fmla="*/ 2 h 66"/>
                <a:gd name="T6" fmla="*/ 54 w 73"/>
                <a:gd name="T7" fmla="*/ 11 h 66"/>
                <a:gd name="T8" fmla="*/ 31 w 73"/>
                <a:gd name="T9" fmla="*/ 0 h 66"/>
                <a:gd name="T10" fmla="*/ 0 w 73"/>
                <a:gd name="T11" fmla="*/ 33 h 66"/>
                <a:gd name="T12" fmla="*/ 31 w 73"/>
                <a:gd name="T13" fmla="*/ 66 h 66"/>
                <a:gd name="T14" fmla="*/ 54 w 73"/>
                <a:gd name="T15" fmla="*/ 55 h 66"/>
                <a:gd name="T16" fmla="*/ 54 w 73"/>
                <a:gd name="T17" fmla="*/ 65 h 66"/>
                <a:gd name="T18" fmla="*/ 73 w 73"/>
                <a:gd name="T19" fmla="*/ 65 h 66"/>
                <a:gd name="T20" fmla="*/ 73 w 73"/>
                <a:gd name="T21" fmla="*/ 56 h 66"/>
                <a:gd name="T22" fmla="*/ 64 w 73"/>
                <a:gd name="T23" fmla="*/ 56 h 66"/>
                <a:gd name="T24" fmla="*/ 64 w 73"/>
                <a:gd name="T25" fmla="*/ 10 h 66"/>
                <a:gd name="T26" fmla="*/ 73 w 73"/>
                <a:gd name="T27" fmla="*/ 10 h 66"/>
                <a:gd name="T28" fmla="*/ 33 w 73"/>
                <a:gd name="T29" fmla="*/ 58 h 66"/>
                <a:gd name="T30" fmla="*/ 11 w 73"/>
                <a:gd name="T31" fmla="*/ 33 h 66"/>
                <a:gd name="T32" fmla="*/ 33 w 73"/>
                <a:gd name="T33" fmla="*/ 9 h 66"/>
                <a:gd name="T34" fmla="*/ 54 w 73"/>
                <a:gd name="T35" fmla="*/ 33 h 66"/>
                <a:gd name="T36" fmla="*/ 33 w 73"/>
                <a:gd name="T3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6">
                  <a:moveTo>
                    <a:pt x="73" y="10"/>
                  </a:moveTo>
                  <a:cubicBezTo>
                    <a:pt x="73" y="2"/>
                    <a:pt x="73" y="2"/>
                    <a:pt x="73" y="2"/>
                  </a:cubicBezTo>
                  <a:cubicBezTo>
                    <a:pt x="54" y="2"/>
                    <a:pt x="54" y="2"/>
                    <a:pt x="54" y="2"/>
                  </a:cubicBezTo>
                  <a:cubicBezTo>
                    <a:pt x="54" y="11"/>
                    <a:pt x="54" y="11"/>
                    <a:pt x="54" y="11"/>
                  </a:cubicBezTo>
                  <a:cubicBezTo>
                    <a:pt x="49" y="4"/>
                    <a:pt x="41" y="0"/>
                    <a:pt x="31" y="0"/>
                  </a:cubicBezTo>
                  <a:cubicBezTo>
                    <a:pt x="13" y="0"/>
                    <a:pt x="0" y="14"/>
                    <a:pt x="0" y="33"/>
                  </a:cubicBezTo>
                  <a:cubicBezTo>
                    <a:pt x="0" y="52"/>
                    <a:pt x="13" y="66"/>
                    <a:pt x="31" y="66"/>
                  </a:cubicBezTo>
                  <a:cubicBezTo>
                    <a:pt x="41" y="66"/>
                    <a:pt x="49" y="62"/>
                    <a:pt x="54" y="55"/>
                  </a:cubicBezTo>
                  <a:cubicBezTo>
                    <a:pt x="54" y="65"/>
                    <a:pt x="54" y="65"/>
                    <a:pt x="54" y="65"/>
                  </a:cubicBezTo>
                  <a:cubicBezTo>
                    <a:pt x="73" y="65"/>
                    <a:pt x="73" y="65"/>
                    <a:pt x="73" y="65"/>
                  </a:cubicBezTo>
                  <a:cubicBezTo>
                    <a:pt x="73" y="56"/>
                    <a:pt x="73" y="56"/>
                    <a:pt x="73" y="56"/>
                  </a:cubicBezTo>
                  <a:cubicBezTo>
                    <a:pt x="64" y="56"/>
                    <a:pt x="64" y="56"/>
                    <a:pt x="64" y="56"/>
                  </a:cubicBezTo>
                  <a:cubicBezTo>
                    <a:pt x="64" y="10"/>
                    <a:pt x="64" y="10"/>
                    <a:pt x="64" y="10"/>
                  </a:cubicBezTo>
                  <a:lnTo>
                    <a:pt x="73" y="10"/>
                  </a:lnTo>
                  <a:close/>
                  <a:moveTo>
                    <a:pt x="33" y="58"/>
                  </a:moveTo>
                  <a:cubicBezTo>
                    <a:pt x="20" y="58"/>
                    <a:pt x="11" y="47"/>
                    <a:pt x="11" y="33"/>
                  </a:cubicBezTo>
                  <a:cubicBezTo>
                    <a:pt x="11" y="19"/>
                    <a:pt x="20" y="9"/>
                    <a:pt x="33" y="9"/>
                  </a:cubicBezTo>
                  <a:cubicBezTo>
                    <a:pt x="46" y="9"/>
                    <a:pt x="54" y="19"/>
                    <a:pt x="54" y="33"/>
                  </a:cubicBezTo>
                  <a:cubicBezTo>
                    <a:pt x="54" y="47"/>
                    <a:pt x="46" y="58"/>
                    <a:pt x="33" y="58"/>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8"/>
            <p:cNvSpPr>
              <a:spLocks noEditPoints="1"/>
            </p:cNvSpPr>
            <p:nvPr/>
          </p:nvSpPr>
          <p:spPr bwMode="gray">
            <a:xfrm>
              <a:off x="5609596" y="3110023"/>
              <a:ext cx="726848" cy="752870"/>
            </a:xfrm>
            <a:custGeom>
              <a:avLst/>
              <a:gdLst>
                <a:gd name="T0" fmla="*/ 65 w 65"/>
                <a:gd name="T1" fmla="*/ 32 h 66"/>
                <a:gd name="T2" fmla="*/ 33 w 65"/>
                <a:gd name="T3" fmla="*/ 0 h 66"/>
                <a:gd name="T4" fmla="*/ 0 w 65"/>
                <a:gd name="T5" fmla="*/ 33 h 66"/>
                <a:gd name="T6" fmla="*/ 33 w 65"/>
                <a:gd name="T7" fmla="*/ 66 h 66"/>
                <a:gd name="T8" fmla="*/ 63 w 65"/>
                <a:gd name="T9" fmla="*/ 48 h 66"/>
                <a:gd name="T10" fmla="*/ 53 w 65"/>
                <a:gd name="T11" fmla="*/ 48 h 66"/>
                <a:gd name="T12" fmla="*/ 34 w 65"/>
                <a:gd name="T13" fmla="*/ 58 h 66"/>
                <a:gd name="T14" fmla="*/ 11 w 65"/>
                <a:gd name="T15" fmla="*/ 37 h 66"/>
                <a:gd name="T16" fmla="*/ 65 w 65"/>
                <a:gd name="T17" fmla="*/ 37 h 66"/>
                <a:gd name="T18" fmla="*/ 65 w 65"/>
                <a:gd name="T19" fmla="*/ 32 h 66"/>
                <a:gd name="T20" fmla="*/ 11 w 65"/>
                <a:gd name="T21" fmla="*/ 28 h 66"/>
                <a:gd name="T22" fmla="*/ 33 w 65"/>
                <a:gd name="T23" fmla="*/ 8 h 66"/>
                <a:gd name="T24" fmla="*/ 55 w 65"/>
                <a:gd name="T25" fmla="*/ 28 h 66"/>
                <a:gd name="T26" fmla="*/ 11 w 65"/>
                <a:gd name="T27"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6">
                  <a:moveTo>
                    <a:pt x="65" y="32"/>
                  </a:moveTo>
                  <a:cubicBezTo>
                    <a:pt x="65" y="13"/>
                    <a:pt x="53" y="0"/>
                    <a:pt x="33" y="0"/>
                  </a:cubicBezTo>
                  <a:cubicBezTo>
                    <a:pt x="14" y="0"/>
                    <a:pt x="0" y="14"/>
                    <a:pt x="0" y="33"/>
                  </a:cubicBezTo>
                  <a:cubicBezTo>
                    <a:pt x="0" y="53"/>
                    <a:pt x="14" y="66"/>
                    <a:pt x="33" y="66"/>
                  </a:cubicBezTo>
                  <a:cubicBezTo>
                    <a:pt x="47" y="66"/>
                    <a:pt x="58" y="59"/>
                    <a:pt x="63" y="48"/>
                  </a:cubicBezTo>
                  <a:cubicBezTo>
                    <a:pt x="53" y="48"/>
                    <a:pt x="53" y="48"/>
                    <a:pt x="53" y="48"/>
                  </a:cubicBezTo>
                  <a:cubicBezTo>
                    <a:pt x="50" y="54"/>
                    <a:pt x="43" y="58"/>
                    <a:pt x="34" y="58"/>
                  </a:cubicBezTo>
                  <a:cubicBezTo>
                    <a:pt x="19" y="58"/>
                    <a:pt x="12" y="49"/>
                    <a:pt x="11" y="37"/>
                  </a:cubicBezTo>
                  <a:cubicBezTo>
                    <a:pt x="65" y="37"/>
                    <a:pt x="65" y="37"/>
                    <a:pt x="65" y="37"/>
                  </a:cubicBezTo>
                  <a:lnTo>
                    <a:pt x="65" y="32"/>
                  </a:lnTo>
                  <a:close/>
                  <a:moveTo>
                    <a:pt x="11" y="28"/>
                  </a:moveTo>
                  <a:cubicBezTo>
                    <a:pt x="12" y="17"/>
                    <a:pt x="20" y="8"/>
                    <a:pt x="33" y="8"/>
                  </a:cubicBezTo>
                  <a:cubicBezTo>
                    <a:pt x="47" y="8"/>
                    <a:pt x="54" y="18"/>
                    <a:pt x="55" y="28"/>
                  </a:cubicBezTo>
                  <a:lnTo>
                    <a:pt x="11" y="2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9"/>
            <p:cNvSpPr>
              <a:spLocks/>
            </p:cNvSpPr>
            <p:nvPr/>
          </p:nvSpPr>
          <p:spPr bwMode="gray">
            <a:xfrm>
              <a:off x="7611053" y="2950962"/>
              <a:ext cx="358155" cy="901331"/>
            </a:xfrm>
            <a:custGeom>
              <a:avLst/>
              <a:gdLst>
                <a:gd name="T0" fmla="*/ 20 w 32"/>
                <a:gd name="T1" fmla="*/ 62 h 79"/>
                <a:gd name="T2" fmla="*/ 20 w 32"/>
                <a:gd name="T3" fmla="*/ 24 h 79"/>
                <a:gd name="T4" fmla="*/ 32 w 32"/>
                <a:gd name="T5" fmla="*/ 24 h 79"/>
                <a:gd name="T6" fmla="*/ 32 w 32"/>
                <a:gd name="T7" fmla="*/ 16 h 79"/>
                <a:gd name="T8" fmla="*/ 20 w 32"/>
                <a:gd name="T9" fmla="*/ 16 h 79"/>
                <a:gd name="T10" fmla="*/ 20 w 32"/>
                <a:gd name="T11" fmla="*/ 0 h 79"/>
                <a:gd name="T12" fmla="*/ 9 w 32"/>
                <a:gd name="T13" fmla="*/ 0 h 79"/>
                <a:gd name="T14" fmla="*/ 9 w 32"/>
                <a:gd name="T15" fmla="*/ 16 h 79"/>
                <a:gd name="T16" fmla="*/ 0 w 32"/>
                <a:gd name="T17" fmla="*/ 16 h 79"/>
                <a:gd name="T18" fmla="*/ 0 w 32"/>
                <a:gd name="T19" fmla="*/ 24 h 79"/>
                <a:gd name="T20" fmla="*/ 9 w 32"/>
                <a:gd name="T21" fmla="*/ 24 h 79"/>
                <a:gd name="T22" fmla="*/ 9 w 32"/>
                <a:gd name="T23" fmla="*/ 63 h 79"/>
                <a:gd name="T24" fmla="*/ 26 w 32"/>
                <a:gd name="T25" fmla="*/ 79 h 79"/>
                <a:gd name="T26" fmla="*/ 32 w 32"/>
                <a:gd name="T27" fmla="*/ 79 h 79"/>
                <a:gd name="T28" fmla="*/ 32 w 32"/>
                <a:gd name="T29" fmla="*/ 70 h 79"/>
                <a:gd name="T30" fmla="*/ 27 w 32"/>
                <a:gd name="T31" fmla="*/ 71 h 79"/>
                <a:gd name="T32" fmla="*/ 20 w 32"/>
                <a:gd name="T33"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9">
                  <a:moveTo>
                    <a:pt x="20" y="62"/>
                  </a:moveTo>
                  <a:cubicBezTo>
                    <a:pt x="20" y="24"/>
                    <a:pt x="20" y="24"/>
                    <a:pt x="20" y="24"/>
                  </a:cubicBezTo>
                  <a:cubicBezTo>
                    <a:pt x="32" y="24"/>
                    <a:pt x="32" y="24"/>
                    <a:pt x="32" y="24"/>
                  </a:cubicBezTo>
                  <a:cubicBezTo>
                    <a:pt x="32" y="16"/>
                    <a:pt x="32" y="16"/>
                    <a:pt x="32" y="16"/>
                  </a:cubicBezTo>
                  <a:cubicBezTo>
                    <a:pt x="20" y="16"/>
                    <a:pt x="20" y="16"/>
                    <a:pt x="20" y="16"/>
                  </a:cubicBezTo>
                  <a:cubicBezTo>
                    <a:pt x="20" y="0"/>
                    <a:pt x="20" y="0"/>
                    <a:pt x="20" y="0"/>
                  </a:cubicBezTo>
                  <a:cubicBezTo>
                    <a:pt x="9" y="0"/>
                    <a:pt x="9" y="0"/>
                    <a:pt x="9" y="0"/>
                  </a:cubicBezTo>
                  <a:cubicBezTo>
                    <a:pt x="9" y="16"/>
                    <a:pt x="9" y="16"/>
                    <a:pt x="9" y="16"/>
                  </a:cubicBezTo>
                  <a:cubicBezTo>
                    <a:pt x="0" y="16"/>
                    <a:pt x="0" y="16"/>
                    <a:pt x="0" y="16"/>
                  </a:cubicBezTo>
                  <a:cubicBezTo>
                    <a:pt x="0" y="24"/>
                    <a:pt x="0" y="24"/>
                    <a:pt x="0" y="24"/>
                  </a:cubicBezTo>
                  <a:cubicBezTo>
                    <a:pt x="9" y="24"/>
                    <a:pt x="9" y="24"/>
                    <a:pt x="9" y="24"/>
                  </a:cubicBezTo>
                  <a:cubicBezTo>
                    <a:pt x="9" y="63"/>
                    <a:pt x="9" y="63"/>
                    <a:pt x="9" y="63"/>
                  </a:cubicBezTo>
                  <a:cubicBezTo>
                    <a:pt x="9" y="74"/>
                    <a:pt x="14" y="79"/>
                    <a:pt x="26" y="79"/>
                  </a:cubicBezTo>
                  <a:cubicBezTo>
                    <a:pt x="28" y="79"/>
                    <a:pt x="31" y="79"/>
                    <a:pt x="32" y="79"/>
                  </a:cubicBezTo>
                  <a:cubicBezTo>
                    <a:pt x="32" y="70"/>
                    <a:pt x="32" y="70"/>
                    <a:pt x="32" y="70"/>
                  </a:cubicBezTo>
                  <a:cubicBezTo>
                    <a:pt x="30" y="71"/>
                    <a:pt x="29" y="71"/>
                    <a:pt x="27" y="71"/>
                  </a:cubicBezTo>
                  <a:cubicBezTo>
                    <a:pt x="22" y="71"/>
                    <a:pt x="20" y="69"/>
                    <a:pt x="20" y="62"/>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0"/>
            <p:cNvSpPr>
              <a:spLocks/>
            </p:cNvSpPr>
            <p:nvPr/>
          </p:nvSpPr>
          <p:spPr bwMode="gray">
            <a:xfrm>
              <a:off x="7273965" y="2813115"/>
              <a:ext cx="337087" cy="1039177"/>
            </a:xfrm>
            <a:custGeom>
              <a:avLst/>
              <a:gdLst>
                <a:gd name="T0" fmla="*/ 24 w 30"/>
                <a:gd name="T1" fmla="*/ 91 h 91"/>
                <a:gd name="T2" fmla="*/ 30 w 30"/>
                <a:gd name="T3" fmla="*/ 91 h 91"/>
                <a:gd name="T4" fmla="*/ 30 w 30"/>
                <a:gd name="T5" fmla="*/ 82 h 91"/>
                <a:gd name="T6" fmla="*/ 26 w 30"/>
                <a:gd name="T7" fmla="*/ 83 h 91"/>
                <a:gd name="T8" fmla="*/ 19 w 30"/>
                <a:gd name="T9" fmla="*/ 74 h 91"/>
                <a:gd name="T10" fmla="*/ 19 w 30"/>
                <a:gd name="T11" fmla="*/ 0 h 91"/>
                <a:gd name="T12" fmla="*/ 0 w 30"/>
                <a:gd name="T13" fmla="*/ 0 h 91"/>
                <a:gd name="T14" fmla="*/ 0 w 30"/>
                <a:gd name="T15" fmla="*/ 8 h 91"/>
                <a:gd name="T16" fmla="*/ 9 w 30"/>
                <a:gd name="T17" fmla="*/ 8 h 91"/>
                <a:gd name="T18" fmla="*/ 9 w 30"/>
                <a:gd name="T19" fmla="*/ 74 h 91"/>
                <a:gd name="T20" fmla="*/ 24 w 30"/>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1">
                  <a:moveTo>
                    <a:pt x="24" y="91"/>
                  </a:moveTo>
                  <a:cubicBezTo>
                    <a:pt x="26" y="91"/>
                    <a:pt x="29" y="91"/>
                    <a:pt x="30" y="91"/>
                  </a:cubicBezTo>
                  <a:cubicBezTo>
                    <a:pt x="30" y="82"/>
                    <a:pt x="30" y="82"/>
                    <a:pt x="30" y="82"/>
                  </a:cubicBezTo>
                  <a:cubicBezTo>
                    <a:pt x="28" y="83"/>
                    <a:pt x="27" y="83"/>
                    <a:pt x="26" y="83"/>
                  </a:cubicBezTo>
                  <a:cubicBezTo>
                    <a:pt x="21" y="83"/>
                    <a:pt x="19" y="80"/>
                    <a:pt x="19" y="74"/>
                  </a:cubicBezTo>
                  <a:cubicBezTo>
                    <a:pt x="19" y="0"/>
                    <a:pt x="19" y="0"/>
                    <a:pt x="19" y="0"/>
                  </a:cubicBezTo>
                  <a:cubicBezTo>
                    <a:pt x="0" y="0"/>
                    <a:pt x="0" y="0"/>
                    <a:pt x="0" y="0"/>
                  </a:cubicBezTo>
                  <a:cubicBezTo>
                    <a:pt x="0" y="8"/>
                    <a:pt x="0" y="8"/>
                    <a:pt x="0" y="8"/>
                  </a:cubicBezTo>
                  <a:cubicBezTo>
                    <a:pt x="9" y="8"/>
                    <a:pt x="9" y="8"/>
                    <a:pt x="9" y="8"/>
                  </a:cubicBezTo>
                  <a:cubicBezTo>
                    <a:pt x="9" y="74"/>
                    <a:pt x="9" y="74"/>
                    <a:pt x="9" y="74"/>
                  </a:cubicBezTo>
                  <a:cubicBezTo>
                    <a:pt x="9" y="85"/>
                    <a:pt x="13" y="91"/>
                    <a:pt x="24" y="91"/>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1"/>
            <p:cNvSpPr>
              <a:spLocks/>
            </p:cNvSpPr>
            <p:nvPr/>
          </p:nvSpPr>
          <p:spPr bwMode="gray">
            <a:xfrm>
              <a:off x="3608139" y="2781300"/>
              <a:ext cx="905923" cy="1092200"/>
            </a:xfrm>
            <a:custGeom>
              <a:avLst/>
              <a:gdLst>
                <a:gd name="T0" fmla="*/ 28 w 81"/>
                <a:gd name="T1" fmla="*/ 65 h 96"/>
                <a:gd name="T2" fmla="*/ 41 w 81"/>
                <a:gd name="T3" fmla="*/ 74 h 96"/>
                <a:gd name="T4" fmla="*/ 52 w 81"/>
                <a:gd name="T5" fmla="*/ 68 h 96"/>
                <a:gd name="T6" fmla="*/ 36 w 81"/>
                <a:gd name="T7" fmla="*/ 59 h 96"/>
                <a:gd name="T8" fmla="*/ 12 w 81"/>
                <a:gd name="T9" fmla="*/ 50 h 96"/>
                <a:gd name="T10" fmla="*/ 1 w 81"/>
                <a:gd name="T11" fmla="*/ 29 h 96"/>
                <a:gd name="T12" fmla="*/ 39 w 81"/>
                <a:gd name="T13" fmla="*/ 0 h 96"/>
                <a:gd name="T14" fmla="*/ 78 w 81"/>
                <a:gd name="T15" fmla="*/ 29 h 96"/>
                <a:gd name="T16" fmla="*/ 51 w 81"/>
                <a:gd name="T17" fmla="*/ 29 h 96"/>
                <a:gd name="T18" fmla="*/ 39 w 81"/>
                <a:gd name="T19" fmla="*/ 21 h 96"/>
                <a:gd name="T20" fmla="*/ 30 w 81"/>
                <a:gd name="T21" fmla="*/ 27 h 96"/>
                <a:gd name="T22" fmla="*/ 43 w 81"/>
                <a:gd name="T23" fmla="*/ 35 h 96"/>
                <a:gd name="T24" fmla="*/ 69 w 81"/>
                <a:gd name="T25" fmla="*/ 43 h 96"/>
                <a:gd name="T26" fmla="*/ 81 w 81"/>
                <a:gd name="T27" fmla="*/ 65 h 96"/>
                <a:gd name="T28" fmla="*/ 40 w 81"/>
                <a:gd name="T29" fmla="*/ 96 h 96"/>
                <a:gd name="T30" fmla="*/ 0 w 81"/>
                <a:gd name="T31" fmla="*/ 65 h 96"/>
                <a:gd name="T32" fmla="*/ 28 w 81"/>
                <a:gd name="T33"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96">
                  <a:moveTo>
                    <a:pt x="28" y="65"/>
                  </a:moveTo>
                  <a:cubicBezTo>
                    <a:pt x="29" y="72"/>
                    <a:pt x="33" y="74"/>
                    <a:pt x="41" y="74"/>
                  </a:cubicBezTo>
                  <a:cubicBezTo>
                    <a:pt x="48" y="74"/>
                    <a:pt x="52" y="72"/>
                    <a:pt x="52" y="68"/>
                  </a:cubicBezTo>
                  <a:cubicBezTo>
                    <a:pt x="52" y="62"/>
                    <a:pt x="47" y="62"/>
                    <a:pt x="36" y="59"/>
                  </a:cubicBezTo>
                  <a:cubicBezTo>
                    <a:pt x="24" y="55"/>
                    <a:pt x="15" y="53"/>
                    <a:pt x="12" y="50"/>
                  </a:cubicBezTo>
                  <a:cubicBezTo>
                    <a:pt x="5" y="45"/>
                    <a:pt x="1" y="38"/>
                    <a:pt x="1" y="29"/>
                  </a:cubicBezTo>
                  <a:cubicBezTo>
                    <a:pt x="1" y="11"/>
                    <a:pt x="15" y="0"/>
                    <a:pt x="39" y="0"/>
                  </a:cubicBezTo>
                  <a:cubicBezTo>
                    <a:pt x="63" y="0"/>
                    <a:pt x="77" y="10"/>
                    <a:pt x="78" y="29"/>
                  </a:cubicBezTo>
                  <a:cubicBezTo>
                    <a:pt x="51" y="29"/>
                    <a:pt x="51" y="29"/>
                    <a:pt x="51" y="29"/>
                  </a:cubicBezTo>
                  <a:cubicBezTo>
                    <a:pt x="50" y="23"/>
                    <a:pt x="46" y="21"/>
                    <a:pt x="39" y="21"/>
                  </a:cubicBezTo>
                  <a:cubicBezTo>
                    <a:pt x="33" y="21"/>
                    <a:pt x="30" y="23"/>
                    <a:pt x="30" y="27"/>
                  </a:cubicBezTo>
                  <a:cubicBezTo>
                    <a:pt x="30" y="32"/>
                    <a:pt x="34" y="33"/>
                    <a:pt x="43" y="35"/>
                  </a:cubicBezTo>
                  <a:cubicBezTo>
                    <a:pt x="54" y="38"/>
                    <a:pt x="63" y="40"/>
                    <a:pt x="69" y="43"/>
                  </a:cubicBezTo>
                  <a:cubicBezTo>
                    <a:pt x="77" y="49"/>
                    <a:pt x="81" y="55"/>
                    <a:pt x="81" y="65"/>
                  </a:cubicBezTo>
                  <a:cubicBezTo>
                    <a:pt x="81" y="84"/>
                    <a:pt x="66" y="96"/>
                    <a:pt x="40" y="96"/>
                  </a:cubicBezTo>
                  <a:cubicBezTo>
                    <a:pt x="16" y="96"/>
                    <a:pt x="1" y="84"/>
                    <a:pt x="0" y="65"/>
                  </a:cubicBezTo>
                  <a:lnTo>
                    <a:pt x="28" y="65"/>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2"/>
            <p:cNvSpPr>
              <a:spLocks/>
            </p:cNvSpPr>
            <p:nvPr/>
          </p:nvSpPr>
          <p:spPr bwMode="gray">
            <a:xfrm>
              <a:off x="1701491" y="2781300"/>
              <a:ext cx="1011262" cy="1092200"/>
            </a:xfrm>
            <a:custGeom>
              <a:avLst/>
              <a:gdLst>
                <a:gd name="T0" fmla="*/ 90 w 90"/>
                <a:gd name="T1" fmla="*/ 58 h 96"/>
                <a:gd name="T2" fmla="*/ 46 w 90"/>
                <a:gd name="T3" fmla="*/ 96 h 96"/>
                <a:gd name="T4" fmla="*/ 0 w 90"/>
                <a:gd name="T5" fmla="*/ 48 h 96"/>
                <a:gd name="T6" fmla="*/ 46 w 90"/>
                <a:gd name="T7" fmla="*/ 0 h 96"/>
                <a:gd name="T8" fmla="*/ 89 w 90"/>
                <a:gd name="T9" fmla="*/ 37 h 96"/>
                <a:gd name="T10" fmla="*/ 62 w 90"/>
                <a:gd name="T11" fmla="*/ 37 h 96"/>
                <a:gd name="T12" fmla="*/ 46 w 90"/>
                <a:gd name="T13" fmla="*/ 23 h 96"/>
                <a:gd name="T14" fmla="*/ 29 w 90"/>
                <a:gd name="T15" fmla="*/ 48 h 96"/>
                <a:gd name="T16" fmla="*/ 47 w 90"/>
                <a:gd name="T17" fmla="*/ 73 h 96"/>
                <a:gd name="T18" fmla="*/ 62 w 90"/>
                <a:gd name="T19" fmla="*/ 58 h 96"/>
                <a:gd name="T20" fmla="*/ 90 w 90"/>
                <a:gd name="T21"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6">
                  <a:moveTo>
                    <a:pt x="90" y="58"/>
                  </a:moveTo>
                  <a:cubicBezTo>
                    <a:pt x="88" y="82"/>
                    <a:pt x="72" y="96"/>
                    <a:pt x="46" y="96"/>
                  </a:cubicBezTo>
                  <a:cubicBezTo>
                    <a:pt x="17" y="96"/>
                    <a:pt x="0" y="78"/>
                    <a:pt x="0" y="48"/>
                  </a:cubicBezTo>
                  <a:cubicBezTo>
                    <a:pt x="0" y="18"/>
                    <a:pt x="17" y="0"/>
                    <a:pt x="46" y="0"/>
                  </a:cubicBezTo>
                  <a:cubicBezTo>
                    <a:pt x="72" y="0"/>
                    <a:pt x="88" y="13"/>
                    <a:pt x="89" y="37"/>
                  </a:cubicBezTo>
                  <a:cubicBezTo>
                    <a:pt x="62" y="37"/>
                    <a:pt x="62" y="37"/>
                    <a:pt x="62" y="37"/>
                  </a:cubicBezTo>
                  <a:cubicBezTo>
                    <a:pt x="61" y="28"/>
                    <a:pt x="55" y="23"/>
                    <a:pt x="46" y="23"/>
                  </a:cubicBezTo>
                  <a:cubicBezTo>
                    <a:pt x="35" y="23"/>
                    <a:pt x="29" y="31"/>
                    <a:pt x="29" y="48"/>
                  </a:cubicBezTo>
                  <a:cubicBezTo>
                    <a:pt x="29" y="65"/>
                    <a:pt x="35" y="73"/>
                    <a:pt x="47" y="73"/>
                  </a:cubicBezTo>
                  <a:cubicBezTo>
                    <a:pt x="56" y="73"/>
                    <a:pt x="61" y="68"/>
                    <a:pt x="62" y="58"/>
                  </a:cubicBezTo>
                  <a:lnTo>
                    <a:pt x="90" y="5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13"/>
            <p:cNvSpPr>
              <a:spLocks/>
            </p:cNvSpPr>
            <p:nvPr/>
          </p:nvSpPr>
          <p:spPr bwMode="gray">
            <a:xfrm>
              <a:off x="2649550" y="2813115"/>
              <a:ext cx="1011262" cy="1028570"/>
            </a:xfrm>
            <a:custGeom>
              <a:avLst/>
              <a:gdLst>
                <a:gd name="T0" fmla="*/ 0 w 639"/>
                <a:gd name="T1" fmla="*/ 0 h 645"/>
                <a:gd name="T2" fmla="*/ 206 w 639"/>
                <a:gd name="T3" fmla="*/ 0 h 645"/>
                <a:gd name="T4" fmla="*/ 320 w 639"/>
                <a:gd name="T5" fmla="*/ 415 h 645"/>
                <a:gd name="T6" fmla="*/ 433 w 639"/>
                <a:gd name="T7" fmla="*/ 0 h 645"/>
                <a:gd name="T8" fmla="*/ 639 w 639"/>
                <a:gd name="T9" fmla="*/ 0 h 645"/>
                <a:gd name="T10" fmla="*/ 419 w 639"/>
                <a:gd name="T11" fmla="*/ 645 h 645"/>
                <a:gd name="T12" fmla="*/ 213 w 639"/>
                <a:gd name="T13" fmla="*/ 645 h 645"/>
                <a:gd name="T14" fmla="*/ 0 w 639"/>
                <a:gd name="T15" fmla="*/ 0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645">
                  <a:moveTo>
                    <a:pt x="0" y="0"/>
                  </a:moveTo>
                  <a:lnTo>
                    <a:pt x="206" y="0"/>
                  </a:lnTo>
                  <a:lnTo>
                    <a:pt x="320" y="415"/>
                  </a:lnTo>
                  <a:lnTo>
                    <a:pt x="433" y="0"/>
                  </a:lnTo>
                  <a:lnTo>
                    <a:pt x="639" y="0"/>
                  </a:lnTo>
                  <a:lnTo>
                    <a:pt x="419" y="645"/>
                  </a:lnTo>
                  <a:lnTo>
                    <a:pt x="213" y="645"/>
                  </a:lnTo>
                  <a:lnTo>
                    <a:pt x="0" y="0"/>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14"/>
            <p:cNvSpPr>
              <a:spLocks/>
            </p:cNvSpPr>
            <p:nvPr/>
          </p:nvSpPr>
          <p:spPr bwMode="gray">
            <a:xfrm>
              <a:off x="279400" y="2781300"/>
              <a:ext cx="1295683" cy="1092200"/>
            </a:xfrm>
            <a:custGeom>
              <a:avLst/>
              <a:gdLst>
                <a:gd name="T0" fmla="*/ 4 w 115"/>
                <a:gd name="T1" fmla="*/ 42 h 96"/>
                <a:gd name="T2" fmla="*/ 0 w 115"/>
                <a:gd name="T3" fmla="*/ 33 h 96"/>
                <a:gd name="T4" fmla="*/ 4 w 115"/>
                <a:gd name="T5" fmla="*/ 23 h 96"/>
                <a:gd name="T6" fmla="*/ 22 w 115"/>
                <a:gd name="T7" fmla="*/ 4 h 96"/>
                <a:gd name="T8" fmla="*/ 32 w 115"/>
                <a:gd name="T9" fmla="*/ 0 h 96"/>
                <a:gd name="T10" fmla="*/ 42 w 115"/>
                <a:gd name="T11" fmla="*/ 4 h 96"/>
                <a:gd name="T12" fmla="*/ 58 w 115"/>
                <a:gd name="T13" fmla="*/ 20 h 96"/>
                <a:gd name="T14" fmla="*/ 73 w 115"/>
                <a:gd name="T15" fmla="*/ 4 h 96"/>
                <a:gd name="T16" fmla="*/ 83 w 115"/>
                <a:gd name="T17" fmla="*/ 0 h 96"/>
                <a:gd name="T18" fmla="*/ 93 w 115"/>
                <a:gd name="T19" fmla="*/ 4 h 96"/>
                <a:gd name="T20" fmla="*/ 111 w 115"/>
                <a:gd name="T21" fmla="*/ 23 h 96"/>
                <a:gd name="T22" fmla="*/ 115 w 115"/>
                <a:gd name="T23" fmla="*/ 33 h 96"/>
                <a:gd name="T24" fmla="*/ 111 w 115"/>
                <a:gd name="T25" fmla="*/ 42 h 96"/>
                <a:gd name="T26" fmla="*/ 58 w 115"/>
                <a:gd name="T27" fmla="*/ 96 h 96"/>
                <a:gd name="T28" fmla="*/ 57 w 115"/>
                <a:gd name="T29" fmla="*/ 96 h 96"/>
                <a:gd name="T30" fmla="*/ 4 w 115"/>
                <a:gd name="T31"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6">
                  <a:moveTo>
                    <a:pt x="4" y="42"/>
                  </a:moveTo>
                  <a:cubicBezTo>
                    <a:pt x="1" y="40"/>
                    <a:pt x="0" y="36"/>
                    <a:pt x="0" y="33"/>
                  </a:cubicBezTo>
                  <a:cubicBezTo>
                    <a:pt x="0" y="29"/>
                    <a:pt x="1" y="25"/>
                    <a:pt x="4" y="23"/>
                  </a:cubicBezTo>
                  <a:cubicBezTo>
                    <a:pt x="22" y="4"/>
                    <a:pt x="22" y="4"/>
                    <a:pt x="22" y="4"/>
                  </a:cubicBezTo>
                  <a:cubicBezTo>
                    <a:pt x="25" y="1"/>
                    <a:pt x="29" y="0"/>
                    <a:pt x="32" y="0"/>
                  </a:cubicBezTo>
                  <a:cubicBezTo>
                    <a:pt x="36" y="0"/>
                    <a:pt x="39" y="1"/>
                    <a:pt x="42" y="4"/>
                  </a:cubicBezTo>
                  <a:cubicBezTo>
                    <a:pt x="58" y="20"/>
                    <a:pt x="58" y="20"/>
                    <a:pt x="58" y="20"/>
                  </a:cubicBezTo>
                  <a:cubicBezTo>
                    <a:pt x="73" y="4"/>
                    <a:pt x="73" y="4"/>
                    <a:pt x="73" y="4"/>
                  </a:cubicBezTo>
                  <a:cubicBezTo>
                    <a:pt x="76" y="1"/>
                    <a:pt x="79" y="0"/>
                    <a:pt x="83" y="0"/>
                  </a:cubicBezTo>
                  <a:cubicBezTo>
                    <a:pt x="87" y="0"/>
                    <a:pt x="90" y="1"/>
                    <a:pt x="93" y="4"/>
                  </a:cubicBezTo>
                  <a:cubicBezTo>
                    <a:pt x="111" y="23"/>
                    <a:pt x="111" y="23"/>
                    <a:pt x="111" y="23"/>
                  </a:cubicBezTo>
                  <a:cubicBezTo>
                    <a:pt x="114" y="25"/>
                    <a:pt x="115" y="29"/>
                    <a:pt x="115" y="33"/>
                  </a:cubicBezTo>
                  <a:cubicBezTo>
                    <a:pt x="115" y="36"/>
                    <a:pt x="114" y="40"/>
                    <a:pt x="111" y="42"/>
                  </a:cubicBezTo>
                  <a:cubicBezTo>
                    <a:pt x="58" y="96"/>
                    <a:pt x="58" y="96"/>
                    <a:pt x="58" y="96"/>
                  </a:cubicBezTo>
                  <a:cubicBezTo>
                    <a:pt x="57" y="96"/>
                    <a:pt x="57" y="96"/>
                    <a:pt x="57" y="96"/>
                  </a:cubicBezTo>
                  <a:lnTo>
                    <a:pt x="4" y="4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grpSp>
      <p:sp>
        <p:nvSpPr>
          <p:cNvPr id="4" name="Title 3"/>
          <p:cNvSpPr>
            <a:spLocks noGrp="1"/>
          </p:cNvSpPr>
          <p:nvPr>
            <p:ph type="title"/>
          </p:nvPr>
        </p:nvSpPr>
        <p:spPr>
          <a:xfrm>
            <a:off x="455613" y="822960"/>
            <a:ext cx="8225218" cy="1034129"/>
          </a:xfrm>
        </p:spPr>
        <p:txBody>
          <a:bodyPr rIns="91440" anchor="b">
            <a:spAutoFit/>
          </a:bodyPr>
          <a:lstStyle>
            <a:lvl1pPr>
              <a:lnSpc>
                <a:spcPct val="70000"/>
              </a:lnSpc>
              <a:defRPr sz="4800">
                <a:solidFill>
                  <a:schemeClr val="bg1"/>
                </a:solidFill>
              </a:defRPr>
            </a:lvl1pPr>
          </a:lstStyle>
          <a:p>
            <a:r>
              <a:rPr lang="en-US" smtClean="0"/>
              <a:t>Click to edit Master title style</a:t>
            </a:r>
            <a:endParaRPr lang="en-US" dirty="0"/>
          </a:p>
        </p:txBody>
      </p:sp>
      <p:sp>
        <p:nvSpPr>
          <p:cNvPr id="7" name="Content Placeholder 6"/>
          <p:cNvSpPr>
            <a:spLocks noGrp="1"/>
          </p:cNvSpPr>
          <p:nvPr>
            <p:ph sz="quarter" idx="12"/>
          </p:nvPr>
        </p:nvSpPr>
        <p:spPr>
          <a:xfrm>
            <a:off x="455613" y="1948528"/>
            <a:ext cx="8224837" cy="2440591"/>
          </a:xfrm>
        </p:spPr>
        <p:txBody>
          <a:bodyPr/>
          <a:lstStyle>
            <a:lvl1pPr>
              <a:spcBef>
                <a:spcPts val="1200"/>
              </a:spcBef>
              <a:buClr>
                <a:schemeClr val="bg1">
                  <a:lumMod val="75000"/>
                </a:schemeClr>
              </a:buClr>
              <a:defRPr sz="2800" cap="none" baseline="0">
                <a:solidFill>
                  <a:schemeClr val="bg1">
                    <a:lumMod val="75000"/>
                  </a:schemeClr>
                </a:solidFill>
              </a:defRPr>
            </a:lvl1pPr>
            <a:lvl2pPr>
              <a:buClr>
                <a:schemeClr val="bg1">
                  <a:lumMod val="75000"/>
                </a:schemeClr>
              </a:buClr>
              <a:defRPr>
                <a:solidFill>
                  <a:schemeClr val="bg1">
                    <a:lumMod val="75000"/>
                  </a:schemeClr>
                </a:solidFill>
              </a:defRPr>
            </a:lvl2pPr>
            <a:lvl3pPr>
              <a:buClr>
                <a:schemeClr val="bg1">
                  <a:lumMod val="75000"/>
                </a:schemeClr>
              </a:buClr>
              <a:defRPr>
                <a:solidFill>
                  <a:schemeClr val="bg1">
                    <a:lumMod val="75000"/>
                  </a:schemeClr>
                </a:solidFill>
              </a:defRPr>
            </a:lvl3pPr>
            <a:lvl4pPr>
              <a:buClr>
                <a:schemeClr val="bg1">
                  <a:lumMod val="75000"/>
                </a:schemeClr>
              </a:buClr>
              <a:defRPr>
                <a:solidFill>
                  <a:schemeClr val="bg1">
                    <a:lumMod val="75000"/>
                  </a:schemeClr>
                </a:solidFill>
              </a:defRPr>
            </a:lvl4pPr>
            <a:lvl5pPr>
              <a:buClr>
                <a:schemeClr val="bg1">
                  <a:lumMod val="75000"/>
                </a:schemeClr>
              </a:buClr>
              <a:defRPr>
                <a:solidFill>
                  <a:schemeClr val="bg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Footer Placeholder 1"/>
          <p:cNvSpPr>
            <a:spLocks noGrp="1"/>
          </p:cNvSpPr>
          <p:nvPr>
            <p:ph type="ftr" sz="quarter" idx="13"/>
          </p:nvPr>
        </p:nvSpPr>
        <p:spPr/>
        <p:txBody>
          <a:bodyPr/>
          <a:lstStyle>
            <a:lvl1pPr>
              <a:defRPr/>
            </a:lvl1pPr>
          </a:lstStyle>
          <a:p>
            <a:pPr>
              <a:defRPr/>
            </a:pPr>
            <a:r>
              <a:rPr lang="en-US"/>
              <a:t>© 2014 CVS Health Confidential &amp; Proprietary</a:t>
            </a:r>
            <a:endParaRPr lang="en-US" dirty="0"/>
          </a:p>
        </p:txBody>
      </p:sp>
      <p:sp>
        <p:nvSpPr>
          <p:cNvPr id="19" name="Slide Number Placeholder 4"/>
          <p:cNvSpPr>
            <a:spLocks noGrp="1"/>
          </p:cNvSpPr>
          <p:nvPr>
            <p:ph type="sldNum" sz="quarter" idx="14"/>
          </p:nvPr>
        </p:nvSpPr>
        <p:spPr/>
        <p:txBody>
          <a:bodyPr/>
          <a:lstStyle>
            <a:lvl1pPr>
              <a:defRPr/>
            </a:lvl1pPr>
          </a:lstStyle>
          <a:p>
            <a:pPr>
              <a:defRPr/>
            </a:pPr>
            <a:fld id="{42C2B05B-1018-4918-851E-5BD9436A616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p:cNvSpPr>
            <a:spLocks noGrp="1"/>
          </p:cNvSpPr>
          <p:nvPr>
            <p:ph type="title"/>
          </p:nvPr>
        </p:nvSpPr>
        <p:spPr>
          <a:xfrm>
            <a:off x="455613" y="400050"/>
            <a:ext cx="8225218" cy="731520"/>
          </a:xfrm>
        </p:spPr>
        <p:txBody>
          <a:bodyPr/>
          <a:lstStyle/>
          <a:p>
            <a:r>
              <a:rPr lang="en-US" smtClean="0"/>
              <a:t>Click to edit Master title style</a:t>
            </a:r>
            <a:endParaRPr lang="en-US"/>
          </a:p>
        </p:txBody>
      </p:sp>
      <p:sp>
        <p:nvSpPr>
          <p:cNvPr id="8" name="Content Placeholder 7"/>
          <p:cNvSpPr>
            <a:spLocks noGrp="1"/>
          </p:cNvSpPr>
          <p:nvPr>
            <p:ph sz="quarter" idx="12"/>
          </p:nvPr>
        </p:nvSpPr>
        <p:spPr>
          <a:xfrm>
            <a:off x="455613" y="1280160"/>
            <a:ext cx="4023360" cy="3111500"/>
          </a:xfrm>
        </p:spPr>
        <p:txBody>
          <a:bodyPr/>
          <a:lstStyle>
            <a:lvl1pPr>
              <a:defRPr cap="all"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3"/>
          </p:nvPr>
        </p:nvSpPr>
        <p:spPr>
          <a:xfrm>
            <a:off x="4657471" y="1280159"/>
            <a:ext cx="4023360" cy="3108960"/>
          </a:xfrm>
        </p:spPr>
        <p:txBody>
          <a:bodyPr/>
          <a:lstStyle>
            <a:lvl1pPr>
              <a:defRPr cap="all"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a:t>© 2014 CVS Health Confidential &amp; Proprietary</a:t>
            </a:r>
            <a:endParaRPr lang="en-US" dirty="0"/>
          </a:p>
        </p:txBody>
      </p:sp>
      <p:sp>
        <p:nvSpPr>
          <p:cNvPr id="7" name="Slide Number Placeholder 5"/>
          <p:cNvSpPr>
            <a:spLocks noGrp="1"/>
          </p:cNvSpPr>
          <p:nvPr>
            <p:ph type="sldNum" sz="quarter" idx="15"/>
          </p:nvPr>
        </p:nvSpPr>
        <p:spPr/>
        <p:txBody>
          <a:bodyPr/>
          <a:lstStyle>
            <a:lvl1pPr>
              <a:defRPr/>
            </a:lvl1pPr>
          </a:lstStyle>
          <a:p>
            <a:pPr>
              <a:defRPr/>
            </a:pPr>
            <a:fld id="{3027998A-6A29-46C5-9C6A-914DD49C1E2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 2014 CVS Health Confidential &amp; Proprietary</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95030EF3-CF99-43DC-9748-58E9E602274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9"/>
          <p:cNvSpPr>
            <a:spLocks noChangeAspect="1"/>
          </p:cNvSpPr>
          <p:nvPr/>
        </p:nvSpPr>
        <p:spPr bwMode="auto">
          <a:xfrm>
            <a:off x="223838" y="228600"/>
            <a:ext cx="192087" cy="192088"/>
          </a:xfrm>
          <a:custGeom>
            <a:avLst/>
            <a:gdLst>
              <a:gd name="T0" fmla="*/ 14 w 96"/>
              <a:gd name="T1" fmla="*/ 96 h 96"/>
              <a:gd name="T2" fmla="*/ 43 w 96"/>
              <a:gd name="T3" fmla="*/ 96 h 96"/>
              <a:gd name="T4" fmla="*/ 58 w 96"/>
              <a:gd name="T5" fmla="*/ 82 h 96"/>
              <a:gd name="T6" fmla="*/ 58 w 96"/>
              <a:gd name="T7" fmla="*/ 58 h 96"/>
              <a:gd name="T8" fmla="*/ 82 w 96"/>
              <a:gd name="T9" fmla="*/ 58 h 96"/>
              <a:gd name="T10" fmla="*/ 96 w 96"/>
              <a:gd name="T11" fmla="*/ 43 h 96"/>
              <a:gd name="T12" fmla="*/ 96 w 96"/>
              <a:gd name="T13" fmla="*/ 14 h 96"/>
              <a:gd name="T14" fmla="*/ 82 w 96"/>
              <a:gd name="T15" fmla="*/ 0 h 96"/>
              <a:gd name="T16" fmla="*/ 0 w 96"/>
              <a:gd name="T17" fmla="*/ 0 h 96"/>
              <a:gd name="T18" fmla="*/ 0 w 96"/>
              <a:gd name="T19" fmla="*/ 82 h 96"/>
              <a:gd name="T20" fmla="*/ 14 w 96"/>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96">
                <a:moveTo>
                  <a:pt x="14" y="96"/>
                </a:moveTo>
                <a:cubicBezTo>
                  <a:pt x="43" y="96"/>
                  <a:pt x="43" y="96"/>
                  <a:pt x="43" y="96"/>
                </a:cubicBezTo>
                <a:cubicBezTo>
                  <a:pt x="51" y="96"/>
                  <a:pt x="58" y="90"/>
                  <a:pt x="58" y="82"/>
                </a:cubicBezTo>
                <a:cubicBezTo>
                  <a:pt x="58" y="58"/>
                  <a:pt x="58" y="58"/>
                  <a:pt x="58" y="58"/>
                </a:cubicBezTo>
                <a:cubicBezTo>
                  <a:pt x="82" y="58"/>
                  <a:pt x="82" y="58"/>
                  <a:pt x="82" y="58"/>
                </a:cubicBezTo>
                <a:cubicBezTo>
                  <a:pt x="90" y="58"/>
                  <a:pt x="96" y="51"/>
                  <a:pt x="96" y="43"/>
                </a:cubicBezTo>
                <a:cubicBezTo>
                  <a:pt x="96" y="14"/>
                  <a:pt x="96" y="14"/>
                  <a:pt x="96" y="14"/>
                </a:cubicBezTo>
                <a:cubicBezTo>
                  <a:pt x="96" y="7"/>
                  <a:pt x="90" y="0"/>
                  <a:pt x="82" y="0"/>
                </a:cubicBezTo>
                <a:cubicBezTo>
                  <a:pt x="0" y="0"/>
                  <a:pt x="0" y="0"/>
                  <a:pt x="0" y="0"/>
                </a:cubicBezTo>
                <a:cubicBezTo>
                  <a:pt x="0" y="82"/>
                  <a:pt x="0" y="82"/>
                  <a:pt x="0" y="82"/>
                </a:cubicBezTo>
                <a:cubicBezTo>
                  <a:pt x="0" y="90"/>
                  <a:pt x="7" y="96"/>
                  <a:pt x="14" y="96"/>
                </a:cubicBezTo>
              </a:path>
            </a:pathLst>
          </a:custGeom>
          <a:solidFill>
            <a:srgbClr val="CC0000"/>
          </a:solidFill>
          <a:ln>
            <a:noFill/>
          </a:ln>
          <a:extLst/>
        </p:spPr>
        <p:txBody>
          <a:bodyPr/>
          <a:lstStyle/>
          <a:p>
            <a:pPr fontAlgn="auto">
              <a:spcBef>
                <a:spcPts val="0"/>
              </a:spcBef>
              <a:spcAft>
                <a:spcPts val="0"/>
              </a:spcAft>
              <a:defRPr/>
            </a:pPr>
            <a:endParaRPr lang="en-US">
              <a:latin typeface="+mn-lt"/>
              <a:cs typeface="+mn-cs"/>
            </a:endParaRPr>
          </a:p>
        </p:txBody>
      </p:sp>
      <p:sp>
        <p:nvSpPr>
          <p:cNvPr id="18" name="Rectangle 17"/>
          <p:cNvSpPr/>
          <p:nvPr/>
        </p:nvSpPr>
        <p:spPr>
          <a:xfrm>
            <a:off x="0" y="4694238"/>
            <a:ext cx="9144000" cy="449262"/>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err="1">
              <a:solidFill>
                <a:schemeClr val="bg1"/>
              </a:solidFill>
            </a:endParaRPr>
          </a:p>
        </p:txBody>
      </p:sp>
      <p:sp>
        <p:nvSpPr>
          <p:cNvPr id="1028" name="Title Placeholder 1"/>
          <p:cNvSpPr>
            <a:spLocks noGrp="1"/>
          </p:cNvSpPr>
          <p:nvPr>
            <p:ph type="title"/>
          </p:nvPr>
        </p:nvSpPr>
        <p:spPr bwMode="auto">
          <a:xfrm>
            <a:off x="455613" y="400050"/>
            <a:ext cx="8224837" cy="731838"/>
          </a:xfrm>
          <a:prstGeom prst="rect">
            <a:avLst/>
          </a:prstGeom>
          <a:noFill/>
          <a:ln w="9525">
            <a:noFill/>
            <a:miter lim="800000"/>
            <a:headEnd/>
            <a:tailEnd/>
          </a:ln>
        </p:spPr>
        <p:txBody>
          <a:bodyPr vert="horz" wrap="square" lIns="0" tIns="0" rIns="68579" bIns="0" numCol="1" anchor="t"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gray">
          <a:xfrm>
            <a:off x="455613" y="1279525"/>
            <a:ext cx="8224837" cy="3109913"/>
          </a:xfrm>
          <a:prstGeom prst="rect">
            <a:avLst/>
          </a:prstGeom>
          <a:noFill/>
          <a:ln w="9525">
            <a:noFill/>
            <a:miter lim="800000"/>
            <a:headEnd/>
            <a:tailEnd/>
          </a:ln>
        </p:spPr>
        <p:txBody>
          <a:bodyPr vert="horz" wrap="square" lIns="0" tIns="0" rIns="68579"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bwMode="gray">
          <a:xfrm>
            <a:off x="455613" y="4857750"/>
            <a:ext cx="5486400" cy="165100"/>
          </a:xfrm>
          <a:prstGeom prst="rect">
            <a:avLst/>
          </a:prstGeom>
        </p:spPr>
        <p:txBody>
          <a:bodyPr vert="horz" lIns="0" tIns="34289" rIns="0" bIns="34289" rtlCol="0" anchor="ctr"/>
          <a:lstStyle>
            <a:lvl1pPr indent="0" algn="l" fontAlgn="auto">
              <a:spcBef>
                <a:spcPts val="0"/>
              </a:spcBef>
              <a:spcAft>
                <a:spcPts val="0"/>
              </a:spcAft>
              <a:defRPr sz="800">
                <a:solidFill>
                  <a:schemeClr val="tx1">
                    <a:lumMod val="50000"/>
                    <a:lumOff val="50000"/>
                  </a:schemeClr>
                </a:solidFill>
                <a:latin typeface="+mn-lt"/>
                <a:cs typeface="+mn-cs"/>
              </a:defRPr>
            </a:lvl1pPr>
          </a:lstStyle>
          <a:p>
            <a:pPr>
              <a:defRPr/>
            </a:pPr>
            <a:r>
              <a:rPr lang="en-US"/>
              <a:t>© 2014 CVS Health Confidential &amp; Proprietary</a:t>
            </a:r>
            <a:endParaRPr lang="en-US" dirty="0"/>
          </a:p>
        </p:txBody>
      </p:sp>
      <p:sp>
        <p:nvSpPr>
          <p:cNvPr id="6" name="Slide Number Placeholder 5"/>
          <p:cNvSpPr>
            <a:spLocks noGrp="1"/>
          </p:cNvSpPr>
          <p:nvPr>
            <p:ph type="sldNum" sz="quarter" idx="4"/>
          </p:nvPr>
        </p:nvSpPr>
        <p:spPr bwMode="gray">
          <a:xfrm>
            <a:off x="8793163" y="4849813"/>
            <a:ext cx="239712" cy="153987"/>
          </a:xfrm>
          <a:prstGeom prst="rect">
            <a:avLst/>
          </a:prstGeom>
        </p:spPr>
        <p:txBody>
          <a:bodyPr vert="horz" lIns="0" tIns="0" rIns="0" bIns="0" rtlCol="0" anchor="t" anchorCtr="0">
            <a:spAutoFit/>
          </a:bodyPr>
          <a:lstStyle>
            <a:lvl1pPr indent="0" algn="l" fontAlgn="auto">
              <a:spcBef>
                <a:spcPts val="0"/>
              </a:spcBef>
              <a:spcAft>
                <a:spcPts val="0"/>
              </a:spcAft>
              <a:defRPr sz="1000">
                <a:solidFill>
                  <a:schemeClr val="tx1">
                    <a:lumMod val="50000"/>
                    <a:lumOff val="50000"/>
                  </a:schemeClr>
                </a:solidFill>
                <a:latin typeface="+mn-lt"/>
                <a:cs typeface="+mn-cs"/>
              </a:defRPr>
            </a:lvl1pPr>
          </a:lstStyle>
          <a:p>
            <a:pPr>
              <a:defRPr/>
            </a:pPr>
            <a:fld id="{A5AAFFF6-76A0-4138-A4AC-6204CA07DE74}" type="slidenum">
              <a:rPr lang="en-US"/>
              <a:pPr>
                <a:defRPr/>
              </a:pPr>
              <a:t>‹#›</a:t>
            </a:fld>
            <a:endParaRPr lang="en-US" dirty="0"/>
          </a:p>
        </p:txBody>
      </p:sp>
      <p:grpSp>
        <p:nvGrpSpPr>
          <p:cNvPr id="1032" name="Group 10"/>
          <p:cNvGrpSpPr>
            <a:grpSpLocks noChangeAspect="1"/>
          </p:cNvGrpSpPr>
          <p:nvPr/>
        </p:nvGrpSpPr>
        <p:grpSpPr bwMode="auto">
          <a:xfrm>
            <a:off x="7397750" y="4819650"/>
            <a:ext cx="1293813" cy="163513"/>
            <a:chOff x="279400" y="2781300"/>
            <a:chExt cx="8585200" cy="1092200"/>
          </a:xfrm>
        </p:grpSpPr>
        <p:sp>
          <p:nvSpPr>
            <p:cNvPr id="12" name="Freeform 5"/>
            <p:cNvSpPr>
              <a:spLocks/>
            </p:cNvSpPr>
            <p:nvPr/>
          </p:nvSpPr>
          <p:spPr bwMode="gray">
            <a:xfrm>
              <a:off x="4608871" y="2813115"/>
              <a:ext cx="958589" cy="1039177"/>
            </a:xfrm>
            <a:custGeom>
              <a:avLst/>
              <a:gdLst>
                <a:gd name="T0" fmla="*/ 142 w 604"/>
                <a:gd name="T1" fmla="*/ 272 h 652"/>
                <a:gd name="T2" fmla="*/ 142 w 604"/>
                <a:gd name="T3" fmla="*/ 57 h 652"/>
                <a:gd name="T4" fmla="*/ 206 w 604"/>
                <a:gd name="T5" fmla="*/ 57 h 652"/>
                <a:gd name="T6" fmla="*/ 206 w 604"/>
                <a:gd name="T7" fmla="*/ 0 h 652"/>
                <a:gd name="T8" fmla="*/ 0 w 604"/>
                <a:gd name="T9" fmla="*/ 0 h 652"/>
                <a:gd name="T10" fmla="*/ 0 w 604"/>
                <a:gd name="T11" fmla="*/ 57 h 652"/>
                <a:gd name="T12" fmla="*/ 64 w 604"/>
                <a:gd name="T13" fmla="*/ 57 h 652"/>
                <a:gd name="T14" fmla="*/ 64 w 604"/>
                <a:gd name="T15" fmla="*/ 587 h 652"/>
                <a:gd name="T16" fmla="*/ 0 w 604"/>
                <a:gd name="T17" fmla="*/ 587 h 652"/>
                <a:gd name="T18" fmla="*/ 0 w 604"/>
                <a:gd name="T19" fmla="*/ 652 h 652"/>
                <a:gd name="T20" fmla="*/ 206 w 604"/>
                <a:gd name="T21" fmla="*/ 652 h 652"/>
                <a:gd name="T22" fmla="*/ 206 w 604"/>
                <a:gd name="T23" fmla="*/ 587 h 652"/>
                <a:gd name="T24" fmla="*/ 142 w 604"/>
                <a:gd name="T25" fmla="*/ 587 h 652"/>
                <a:gd name="T26" fmla="*/ 142 w 604"/>
                <a:gd name="T27" fmla="*/ 329 h 652"/>
                <a:gd name="T28" fmla="*/ 462 w 604"/>
                <a:gd name="T29" fmla="*/ 329 h 652"/>
                <a:gd name="T30" fmla="*/ 462 w 604"/>
                <a:gd name="T31" fmla="*/ 587 h 652"/>
                <a:gd name="T32" fmla="*/ 398 w 604"/>
                <a:gd name="T33" fmla="*/ 587 h 652"/>
                <a:gd name="T34" fmla="*/ 398 w 604"/>
                <a:gd name="T35" fmla="*/ 652 h 652"/>
                <a:gd name="T36" fmla="*/ 604 w 604"/>
                <a:gd name="T37" fmla="*/ 652 h 652"/>
                <a:gd name="T38" fmla="*/ 604 w 604"/>
                <a:gd name="T39" fmla="*/ 587 h 652"/>
                <a:gd name="T40" fmla="*/ 540 w 604"/>
                <a:gd name="T41" fmla="*/ 587 h 652"/>
                <a:gd name="T42" fmla="*/ 540 w 604"/>
                <a:gd name="T43" fmla="*/ 57 h 652"/>
                <a:gd name="T44" fmla="*/ 604 w 604"/>
                <a:gd name="T45" fmla="*/ 57 h 652"/>
                <a:gd name="T46" fmla="*/ 604 w 604"/>
                <a:gd name="T47" fmla="*/ 0 h 652"/>
                <a:gd name="T48" fmla="*/ 398 w 604"/>
                <a:gd name="T49" fmla="*/ 0 h 652"/>
                <a:gd name="T50" fmla="*/ 398 w 604"/>
                <a:gd name="T51" fmla="*/ 57 h 652"/>
                <a:gd name="T52" fmla="*/ 462 w 604"/>
                <a:gd name="T53" fmla="*/ 57 h 652"/>
                <a:gd name="T54" fmla="*/ 462 w 604"/>
                <a:gd name="T55" fmla="*/ 272 h 652"/>
                <a:gd name="T56" fmla="*/ 142 w 604"/>
                <a:gd name="T57" fmla="*/ 2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4" h="652">
                  <a:moveTo>
                    <a:pt x="142" y="272"/>
                  </a:moveTo>
                  <a:lnTo>
                    <a:pt x="142" y="57"/>
                  </a:lnTo>
                  <a:lnTo>
                    <a:pt x="206" y="57"/>
                  </a:lnTo>
                  <a:lnTo>
                    <a:pt x="206" y="0"/>
                  </a:lnTo>
                  <a:lnTo>
                    <a:pt x="0" y="0"/>
                  </a:lnTo>
                  <a:lnTo>
                    <a:pt x="0" y="57"/>
                  </a:lnTo>
                  <a:lnTo>
                    <a:pt x="64" y="57"/>
                  </a:lnTo>
                  <a:lnTo>
                    <a:pt x="64" y="587"/>
                  </a:lnTo>
                  <a:lnTo>
                    <a:pt x="0" y="587"/>
                  </a:lnTo>
                  <a:lnTo>
                    <a:pt x="0" y="652"/>
                  </a:lnTo>
                  <a:lnTo>
                    <a:pt x="206" y="652"/>
                  </a:lnTo>
                  <a:lnTo>
                    <a:pt x="206" y="587"/>
                  </a:lnTo>
                  <a:lnTo>
                    <a:pt x="142" y="587"/>
                  </a:lnTo>
                  <a:lnTo>
                    <a:pt x="142" y="329"/>
                  </a:lnTo>
                  <a:lnTo>
                    <a:pt x="462" y="329"/>
                  </a:lnTo>
                  <a:lnTo>
                    <a:pt x="462" y="587"/>
                  </a:lnTo>
                  <a:lnTo>
                    <a:pt x="398" y="587"/>
                  </a:lnTo>
                  <a:lnTo>
                    <a:pt x="398" y="652"/>
                  </a:lnTo>
                  <a:lnTo>
                    <a:pt x="604" y="652"/>
                  </a:lnTo>
                  <a:lnTo>
                    <a:pt x="604" y="587"/>
                  </a:lnTo>
                  <a:lnTo>
                    <a:pt x="540" y="587"/>
                  </a:lnTo>
                  <a:lnTo>
                    <a:pt x="540" y="57"/>
                  </a:lnTo>
                  <a:lnTo>
                    <a:pt x="604" y="57"/>
                  </a:lnTo>
                  <a:lnTo>
                    <a:pt x="604" y="0"/>
                  </a:lnTo>
                  <a:lnTo>
                    <a:pt x="398" y="0"/>
                  </a:lnTo>
                  <a:lnTo>
                    <a:pt x="398" y="57"/>
                  </a:lnTo>
                  <a:lnTo>
                    <a:pt x="462" y="57"/>
                  </a:lnTo>
                  <a:lnTo>
                    <a:pt x="462" y="272"/>
                  </a:lnTo>
                  <a:lnTo>
                    <a:pt x="142" y="27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6"/>
            <p:cNvSpPr>
              <a:spLocks/>
            </p:cNvSpPr>
            <p:nvPr/>
          </p:nvSpPr>
          <p:spPr bwMode="gray">
            <a:xfrm>
              <a:off x="8042949" y="2813115"/>
              <a:ext cx="821651" cy="1039177"/>
            </a:xfrm>
            <a:custGeom>
              <a:avLst/>
              <a:gdLst>
                <a:gd name="T0" fmla="*/ 27 w 73"/>
                <a:gd name="T1" fmla="*/ 82 h 91"/>
                <a:gd name="T2" fmla="*/ 19 w 73"/>
                <a:gd name="T3" fmla="*/ 82 h 91"/>
                <a:gd name="T4" fmla="*/ 19 w 73"/>
                <a:gd name="T5" fmla="*/ 54 h 91"/>
                <a:gd name="T6" fmla="*/ 37 w 73"/>
                <a:gd name="T7" fmla="*/ 35 h 91"/>
                <a:gd name="T8" fmla="*/ 55 w 73"/>
                <a:gd name="T9" fmla="*/ 54 h 91"/>
                <a:gd name="T10" fmla="*/ 55 w 73"/>
                <a:gd name="T11" fmla="*/ 82 h 91"/>
                <a:gd name="T12" fmla="*/ 46 w 73"/>
                <a:gd name="T13" fmla="*/ 82 h 91"/>
                <a:gd name="T14" fmla="*/ 46 w 73"/>
                <a:gd name="T15" fmla="*/ 91 h 91"/>
                <a:gd name="T16" fmla="*/ 73 w 73"/>
                <a:gd name="T17" fmla="*/ 91 h 91"/>
                <a:gd name="T18" fmla="*/ 73 w 73"/>
                <a:gd name="T19" fmla="*/ 82 h 91"/>
                <a:gd name="T20" fmla="*/ 65 w 73"/>
                <a:gd name="T21" fmla="*/ 82 h 91"/>
                <a:gd name="T22" fmla="*/ 65 w 73"/>
                <a:gd name="T23" fmla="*/ 54 h 91"/>
                <a:gd name="T24" fmla="*/ 38 w 73"/>
                <a:gd name="T25" fmla="*/ 26 h 91"/>
                <a:gd name="T26" fmla="*/ 19 w 73"/>
                <a:gd name="T27" fmla="*/ 35 h 91"/>
                <a:gd name="T28" fmla="*/ 19 w 73"/>
                <a:gd name="T29" fmla="*/ 0 h 91"/>
                <a:gd name="T30" fmla="*/ 0 w 73"/>
                <a:gd name="T31" fmla="*/ 0 h 91"/>
                <a:gd name="T32" fmla="*/ 0 w 73"/>
                <a:gd name="T33" fmla="*/ 8 h 91"/>
                <a:gd name="T34" fmla="*/ 9 w 73"/>
                <a:gd name="T35" fmla="*/ 8 h 91"/>
                <a:gd name="T36" fmla="*/ 9 w 73"/>
                <a:gd name="T37" fmla="*/ 82 h 91"/>
                <a:gd name="T38" fmla="*/ 0 w 73"/>
                <a:gd name="T39" fmla="*/ 82 h 91"/>
                <a:gd name="T40" fmla="*/ 0 w 73"/>
                <a:gd name="T41" fmla="*/ 91 h 91"/>
                <a:gd name="T42" fmla="*/ 27 w 73"/>
                <a:gd name="T43" fmla="*/ 91 h 91"/>
                <a:gd name="T44" fmla="*/ 27 w 73"/>
                <a:gd name="T45" fmla="*/ 8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91">
                  <a:moveTo>
                    <a:pt x="27" y="82"/>
                  </a:moveTo>
                  <a:cubicBezTo>
                    <a:pt x="19" y="82"/>
                    <a:pt x="19" y="82"/>
                    <a:pt x="19" y="82"/>
                  </a:cubicBezTo>
                  <a:cubicBezTo>
                    <a:pt x="19" y="54"/>
                    <a:pt x="19" y="54"/>
                    <a:pt x="19" y="54"/>
                  </a:cubicBezTo>
                  <a:cubicBezTo>
                    <a:pt x="19" y="41"/>
                    <a:pt x="25" y="35"/>
                    <a:pt x="37" y="35"/>
                  </a:cubicBezTo>
                  <a:cubicBezTo>
                    <a:pt x="48" y="35"/>
                    <a:pt x="55" y="41"/>
                    <a:pt x="55" y="54"/>
                  </a:cubicBezTo>
                  <a:cubicBezTo>
                    <a:pt x="55" y="82"/>
                    <a:pt x="55" y="82"/>
                    <a:pt x="55" y="82"/>
                  </a:cubicBezTo>
                  <a:cubicBezTo>
                    <a:pt x="46" y="82"/>
                    <a:pt x="46" y="82"/>
                    <a:pt x="46" y="82"/>
                  </a:cubicBezTo>
                  <a:cubicBezTo>
                    <a:pt x="46" y="91"/>
                    <a:pt x="46" y="91"/>
                    <a:pt x="46" y="91"/>
                  </a:cubicBezTo>
                  <a:cubicBezTo>
                    <a:pt x="73" y="91"/>
                    <a:pt x="73" y="91"/>
                    <a:pt x="73" y="91"/>
                  </a:cubicBezTo>
                  <a:cubicBezTo>
                    <a:pt x="73" y="82"/>
                    <a:pt x="73" y="82"/>
                    <a:pt x="73" y="82"/>
                  </a:cubicBezTo>
                  <a:cubicBezTo>
                    <a:pt x="65" y="82"/>
                    <a:pt x="65" y="82"/>
                    <a:pt x="65" y="82"/>
                  </a:cubicBezTo>
                  <a:cubicBezTo>
                    <a:pt x="65" y="54"/>
                    <a:pt x="65" y="54"/>
                    <a:pt x="65" y="54"/>
                  </a:cubicBezTo>
                  <a:cubicBezTo>
                    <a:pt x="65" y="39"/>
                    <a:pt x="55" y="26"/>
                    <a:pt x="38" y="26"/>
                  </a:cubicBezTo>
                  <a:cubicBezTo>
                    <a:pt x="30" y="26"/>
                    <a:pt x="23" y="29"/>
                    <a:pt x="19" y="35"/>
                  </a:cubicBezTo>
                  <a:cubicBezTo>
                    <a:pt x="19" y="0"/>
                    <a:pt x="19" y="0"/>
                    <a:pt x="19" y="0"/>
                  </a:cubicBezTo>
                  <a:cubicBezTo>
                    <a:pt x="0" y="0"/>
                    <a:pt x="0" y="0"/>
                    <a:pt x="0" y="0"/>
                  </a:cubicBezTo>
                  <a:cubicBezTo>
                    <a:pt x="0" y="8"/>
                    <a:pt x="0" y="8"/>
                    <a:pt x="0" y="8"/>
                  </a:cubicBezTo>
                  <a:cubicBezTo>
                    <a:pt x="9" y="8"/>
                    <a:pt x="9" y="8"/>
                    <a:pt x="9" y="8"/>
                  </a:cubicBezTo>
                  <a:cubicBezTo>
                    <a:pt x="9" y="82"/>
                    <a:pt x="9" y="82"/>
                    <a:pt x="9" y="82"/>
                  </a:cubicBezTo>
                  <a:cubicBezTo>
                    <a:pt x="0" y="82"/>
                    <a:pt x="0" y="82"/>
                    <a:pt x="0" y="82"/>
                  </a:cubicBezTo>
                  <a:cubicBezTo>
                    <a:pt x="0" y="91"/>
                    <a:pt x="0" y="91"/>
                    <a:pt x="0" y="91"/>
                  </a:cubicBezTo>
                  <a:cubicBezTo>
                    <a:pt x="27" y="91"/>
                    <a:pt x="27" y="91"/>
                    <a:pt x="27" y="91"/>
                  </a:cubicBezTo>
                  <a:lnTo>
                    <a:pt x="27" y="8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7"/>
            <p:cNvSpPr>
              <a:spLocks noEditPoints="1"/>
            </p:cNvSpPr>
            <p:nvPr/>
          </p:nvSpPr>
          <p:spPr bwMode="gray">
            <a:xfrm>
              <a:off x="6420716" y="3110023"/>
              <a:ext cx="821651" cy="752870"/>
            </a:xfrm>
            <a:custGeom>
              <a:avLst/>
              <a:gdLst>
                <a:gd name="T0" fmla="*/ 73 w 73"/>
                <a:gd name="T1" fmla="*/ 10 h 66"/>
                <a:gd name="T2" fmla="*/ 73 w 73"/>
                <a:gd name="T3" fmla="*/ 2 h 66"/>
                <a:gd name="T4" fmla="*/ 54 w 73"/>
                <a:gd name="T5" fmla="*/ 2 h 66"/>
                <a:gd name="T6" fmla="*/ 54 w 73"/>
                <a:gd name="T7" fmla="*/ 11 h 66"/>
                <a:gd name="T8" fmla="*/ 31 w 73"/>
                <a:gd name="T9" fmla="*/ 0 h 66"/>
                <a:gd name="T10" fmla="*/ 0 w 73"/>
                <a:gd name="T11" fmla="*/ 33 h 66"/>
                <a:gd name="T12" fmla="*/ 31 w 73"/>
                <a:gd name="T13" fmla="*/ 66 h 66"/>
                <a:gd name="T14" fmla="*/ 54 w 73"/>
                <a:gd name="T15" fmla="*/ 55 h 66"/>
                <a:gd name="T16" fmla="*/ 54 w 73"/>
                <a:gd name="T17" fmla="*/ 65 h 66"/>
                <a:gd name="T18" fmla="*/ 73 w 73"/>
                <a:gd name="T19" fmla="*/ 65 h 66"/>
                <a:gd name="T20" fmla="*/ 73 w 73"/>
                <a:gd name="T21" fmla="*/ 56 h 66"/>
                <a:gd name="T22" fmla="*/ 64 w 73"/>
                <a:gd name="T23" fmla="*/ 56 h 66"/>
                <a:gd name="T24" fmla="*/ 64 w 73"/>
                <a:gd name="T25" fmla="*/ 10 h 66"/>
                <a:gd name="T26" fmla="*/ 73 w 73"/>
                <a:gd name="T27" fmla="*/ 10 h 66"/>
                <a:gd name="T28" fmla="*/ 33 w 73"/>
                <a:gd name="T29" fmla="*/ 58 h 66"/>
                <a:gd name="T30" fmla="*/ 11 w 73"/>
                <a:gd name="T31" fmla="*/ 33 h 66"/>
                <a:gd name="T32" fmla="*/ 33 w 73"/>
                <a:gd name="T33" fmla="*/ 9 h 66"/>
                <a:gd name="T34" fmla="*/ 54 w 73"/>
                <a:gd name="T35" fmla="*/ 33 h 66"/>
                <a:gd name="T36" fmla="*/ 33 w 73"/>
                <a:gd name="T37" fmla="*/ 5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6">
                  <a:moveTo>
                    <a:pt x="73" y="10"/>
                  </a:moveTo>
                  <a:cubicBezTo>
                    <a:pt x="73" y="2"/>
                    <a:pt x="73" y="2"/>
                    <a:pt x="73" y="2"/>
                  </a:cubicBezTo>
                  <a:cubicBezTo>
                    <a:pt x="54" y="2"/>
                    <a:pt x="54" y="2"/>
                    <a:pt x="54" y="2"/>
                  </a:cubicBezTo>
                  <a:cubicBezTo>
                    <a:pt x="54" y="11"/>
                    <a:pt x="54" y="11"/>
                    <a:pt x="54" y="11"/>
                  </a:cubicBezTo>
                  <a:cubicBezTo>
                    <a:pt x="49" y="4"/>
                    <a:pt x="41" y="0"/>
                    <a:pt x="31" y="0"/>
                  </a:cubicBezTo>
                  <a:cubicBezTo>
                    <a:pt x="13" y="0"/>
                    <a:pt x="0" y="14"/>
                    <a:pt x="0" y="33"/>
                  </a:cubicBezTo>
                  <a:cubicBezTo>
                    <a:pt x="0" y="52"/>
                    <a:pt x="13" y="66"/>
                    <a:pt x="31" y="66"/>
                  </a:cubicBezTo>
                  <a:cubicBezTo>
                    <a:pt x="41" y="66"/>
                    <a:pt x="49" y="62"/>
                    <a:pt x="54" y="55"/>
                  </a:cubicBezTo>
                  <a:cubicBezTo>
                    <a:pt x="54" y="65"/>
                    <a:pt x="54" y="65"/>
                    <a:pt x="54" y="65"/>
                  </a:cubicBezTo>
                  <a:cubicBezTo>
                    <a:pt x="73" y="65"/>
                    <a:pt x="73" y="65"/>
                    <a:pt x="73" y="65"/>
                  </a:cubicBezTo>
                  <a:cubicBezTo>
                    <a:pt x="73" y="56"/>
                    <a:pt x="73" y="56"/>
                    <a:pt x="73" y="56"/>
                  </a:cubicBezTo>
                  <a:cubicBezTo>
                    <a:pt x="64" y="56"/>
                    <a:pt x="64" y="56"/>
                    <a:pt x="64" y="56"/>
                  </a:cubicBezTo>
                  <a:cubicBezTo>
                    <a:pt x="64" y="10"/>
                    <a:pt x="64" y="10"/>
                    <a:pt x="64" y="10"/>
                  </a:cubicBezTo>
                  <a:lnTo>
                    <a:pt x="73" y="10"/>
                  </a:lnTo>
                  <a:close/>
                  <a:moveTo>
                    <a:pt x="33" y="58"/>
                  </a:moveTo>
                  <a:cubicBezTo>
                    <a:pt x="20" y="58"/>
                    <a:pt x="11" y="47"/>
                    <a:pt x="11" y="33"/>
                  </a:cubicBezTo>
                  <a:cubicBezTo>
                    <a:pt x="11" y="19"/>
                    <a:pt x="20" y="9"/>
                    <a:pt x="33" y="9"/>
                  </a:cubicBezTo>
                  <a:cubicBezTo>
                    <a:pt x="46" y="9"/>
                    <a:pt x="54" y="19"/>
                    <a:pt x="54" y="33"/>
                  </a:cubicBezTo>
                  <a:cubicBezTo>
                    <a:pt x="54" y="47"/>
                    <a:pt x="46" y="58"/>
                    <a:pt x="33" y="58"/>
                  </a:cubicBez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8"/>
            <p:cNvSpPr>
              <a:spLocks noEditPoints="1"/>
            </p:cNvSpPr>
            <p:nvPr/>
          </p:nvSpPr>
          <p:spPr bwMode="gray">
            <a:xfrm>
              <a:off x="5609596" y="3110023"/>
              <a:ext cx="726848" cy="752870"/>
            </a:xfrm>
            <a:custGeom>
              <a:avLst/>
              <a:gdLst>
                <a:gd name="T0" fmla="*/ 65 w 65"/>
                <a:gd name="T1" fmla="*/ 32 h 66"/>
                <a:gd name="T2" fmla="*/ 33 w 65"/>
                <a:gd name="T3" fmla="*/ 0 h 66"/>
                <a:gd name="T4" fmla="*/ 0 w 65"/>
                <a:gd name="T5" fmla="*/ 33 h 66"/>
                <a:gd name="T6" fmla="*/ 33 w 65"/>
                <a:gd name="T7" fmla="*/ 66 h 66"/>
                <a:gd name="T8" fmla="*/ 63 w 65"/>
                <a:gd name="T9" fmla="*/ 48 h 66"/>
                <a:gd name="T10" fmla="*/ 53 w 65"/>
                <a:gd name="T11" fmla="*/ 48 h 66"/>
                <a:gd name="T12" fmla="*/ 34 w 65"/>
                <a:gd name="T13" fmla="*/ 58 h 66"/>
                <a:gd name="T14" fmla="*/ 11 w 65"/>
                <a:gd name="T15" fmla="*/ 37 h 66"/>
                <a:gd name="T16" fmla="*/ 65 w 65"/>
                <a:gd name="T17" fmla="*/ 37 h 66"/>
                <a:gd name="T18" fmla="*/ 65 w 65"/>
                <a:gd name="T19" fmla="*/ 32 h 66"/>
                <a:gd name="T20" fmla="*/ 11 w 65"/>
                <a:gd name="T21" fmla="*/ 28 h 66"/>
                <a:gd name="T22" fmla="*/ 33 w 65"/>
                <a:gd name="T23" fmla="*/ 8 h 66"/>
                <a:gd name="T24" fmla="*/ 55 w 65"/>
                <a:gd name="T25" fmla="*/ 28 h 66"/>
                <a:gd name="T26" fmla="*/ 11 w 65"/>
                <a:gd name="T27"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6">
                  <a:moveTo>
                    <a:pt x="65" y="32"/>
                  </a:moveTo>
                  <a:cubicBezTo>
                    <a:pt x="65" y="13"/>
                    <a:pt x="53" y="0"/>
                    <a:pt x="33" y="0"/>
                  </a:cubicBezTo>
                  <a:cubicBezTo>
                    <a:pt x="14" y="0"/>
                    <a:pt x="0" y="14"/>
                    <a:pt x="0" y="33"/>
                  </a:cubicBezTo>
                  <a:cubicBezTo>
                    <a:pt x="0" y="53"/>
                    <a:pt x="14" y="66"/>
                    <a:pt x="33" y="66"/>
                  </a:cubicBezTo>
                  <a:cubicBezTo>
                    <a:pt x="47" y="66"/>
                    <a:pt x="58" y="59"/>
                    <a:pt x="63" y="48"/>
                  </a:cubicBezTo>
                  <a:cubicBezTo>
                    <a:pt x="53" y="48"/>
                    <a:pt x="53" y="48"/>
                    <a:pt x="53" y="48"/>
                  </a:cubicBezTo>
                  <a:cubicBezTo>
                    <a:pt x="50" y="54"/>
                    <a:pt x="43" y="58"/>
                    <a:pt x="34" y="58"/>
                  </a:cubicBezTo>
                  <a:cubicBezTo>
                    <a:pt x="19" y="58"/>
                    <a:pt x="12" y="49"/>
                    <a:pt x="11" y="37"/>
                  </a:cubicBezTo>
                  <a:cubicBezTo>
                    <a:pt x="65" y="37"/>
                    <a:pt x="65" y="37"/>
                    <a:pt x="65" y="37"/>
                  </a:cubicBezTo>
                  <a:lnTo>
                    <a:pt x="65" y="32"/>
                  </a:lnTo>
                  <a:close/>
                  <a:moveTo>
                    <a:pt x="11" y="28"/>
                  </a:moveTo>
                  <a:cubicBezTo>
                    <a:pt x="12" y="17"/>
                    <a:pt x="20" y="8"/>
                    <a:pt x="33" y="8"/>
                  </a:cubicBezTo>
                  <a:cubicBezTo>
                    <a:pt x="47" y="8"/>
                    <a:pt x="54" y="18"/>
                    <a:pt x="55" y="28"/>
                  </a:cubicBezTo>
                  <a:lnTo>
                    <a:pt x="11" y="2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9"/>
            <p:cNvSpPr>
              <a:spLocks/>
            </p:cNvSpPr>
            <p:nvPr/>
          </p:nvSpPr>
          <p:spPr bwMode="gray">
            <a:xfrm>
              <a:off x="7611053" y="2950962"/>
              <a:ext cx="358155" cy="901331"/>
            </a:xfrm>
            <a:custGeom>
              <a:avLst/>
              <a:gdLst>
                <a:gd name="T0" fmla="*/ 20 w 32"/>
                <a:gd name="T1" fmla="*/ 62 h 79"/>
                <a:gd name="T2" fmla="*/ 20 w 32"/>
                <a:gd name="T3" fmla="*/ 24 h 79"/>
                <a:gd name="T4" fmla="*/ 32 w 32"/>
                <a:gd name="T5" fmla="*/ 24 h 79"/>
                <a:gd name="T6" fmla="*/ 32 w 32"/>
                <a:gd name="T7" fmla="*/ 16 h 79"/>
                <a:gd name="T8" fmla="*/ 20 w 32"/>
                <a:gd name="T9" fmla="*/ 16 h 79"/>
                <a:gd name="T10" fmla="*/ 20 w 32"/>
                <a:gd name="T11" fmla="*/ 0 h 79"/>
                <a:gd name="T12" fmla="*/ 9 w 32"/>
                <a:gd name="T13" fmla="*/ 0 h 79"/>
                <a:gd name="T14" fmla="*/ 9 w 32"/>
                <a:gd name="T15" fmla="*/ 16 h 79"/>
                <a:gd name="T16" fmla="*/ 0 w 32"/>
                <a:gd name="T17" fmla="*/ 16 h 79"/>
                <a:gd name="T18" fmla="*/ 0 w 32"/>
                <a:gd name="T19" fmla="*/ 24 h 79"/>
                <a:gd name="T20" fmla="*/ 9 w 32"/>
                <a:gd name="T21" fmla="*/ 24 h 79"/>
                <a:gd name="T22" fmla="*/ 9 w 32"/>
                <a:gd name="T23" fmla="*/ 63 h 79"/>
                <a:gd name="T24" fmla="*/ 26 w 32"/>
                <a:gd name="T25" fmla="*/ 79 h 79"/>
                <a:gd name="T26" fmla="*/ 32 w 32"/>
                <a:gd name="T27" fmla="*/ 79 h 79"/>
                <a:gd name="T28" fmla="*/ 32 w 32"/>
                <a:gd name="T29" fmla="*/ 70 h 79"/>
                <a:gd name="T30" fmla="*/ 27 w 32"/>
                <a:gd name="T31" fmla="*/ 71 h 79"/>
                <a:gd name="T32" fmla="*/ 20 w 32"/>
                <a:gd name="T33"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79">
                  <a:moveTo>
                    <a:pt x="20" y="62"/>
                  </a:moveTo>
                  <a:cubicBezTo>
                    <a:pt x="20" y="24"/>
                    <a:pt x="20" y="24"/>
                    <a:pt x="20" y="24"/>
                  </a:cubicBezTo>
                  <a:cubicBezTo>
                    <a:pt x="32" y="24"/>
                    <a:pt x="32" y="24"/>
                    <a:pt x="32" y="24"/>
                  </a:cubicBezTo>
                  <a:cubicBezTo>
                    <a:pt x="32" y="16"/>
                    <a:pt x="32" y="16"/>
                    <a:pt x="32" y="16"/>
                  </a:cubicBezTo>
                  <a:cubicBezTo>
                    <a:pt x="20" y="16"/>
                    <a:pt x="20" y="16"/>
                    <a:pt x="20" y="16"/>
                  </a:cubicBezTo>
                  <a:cubicBezTo>
                    <a:pt x="20" y="0"/>
                    <a:pt x="20" y="0"/>
                    <a:pt x="20" y="0"/>
                  </a:cubicBezTo>
                  <a:cubicBezTo>
                    <a:pt x="9" y="0"/>
                    <a:pt x="9" y="0"/>
                    <a:pt x="9" y="0"/>
                  </a:cubicBezTo>
                  <a:cubicBezTo>
                    <a:pt x="9" y="16"/>
                    <a:pt x="9" y="16"/>
                    <a:pt x="9" y="16"/>
                  </a:cubicBezTo>
                  <a:cubicBezTo>
                    <a:pt x="0" y="16"/>
                    <a:pt x="0" y="16"/>
                    <a:pt x="0" y="16"/>
                  </a:cubicBezTo>
                  <a:cubicBezTo>
                    <a:pt x="0" y="24"/>
                    <a:pt x="0" y="24"/>
                    <a:pt x="0" y="24"/>
                  </a:cubicBezTo>
                  <a:cubicBezTo>
                    <a:pt x="9" y="24"/>
                    <a:pt x="9" y="24"/>
                    <a:pt x="9" y="24"/>
                  </a:cubicBezTo>
                  <a:cubicBezTo>
                    <a:pt x="9" y="63"/>
                    <a:pt x="9" y="63"/>
                    <a:pt x="9" y="63"/>
                  </a:cubicBezTo>
                  <a:cubicBezTo>
                    <a:pt x="9" y="74"/>
                    <a:pt x="14" y="79"/>
                    <a:pt x="26" y="79"/>
                  </a:cubicBezTo>
                  <a:cubicBezTo>
                    <a:pt x="28" y="79"/>
                    <a:pt x="31" y="79"/>
                    <a:pt x="32" y="79"/>
                  </a:cubicBezTo>
                  <a:cubicBezTo>
                    <a:pt x="32" y="70"/>
                    <a:pt x="32" y="70"/>
                    <a:pt x="32" y="70"/>
                  </a:cubicBezTo>
                  <a:cubicBezTo>
                    <a:pt x="30" y="71"/>
                    <a:pt x="29" y="71"/>
                    <a:pt x="27" y="71"/>
                  </a:cubicBezTo>
                  <a:cubicBezTo>
                    <a:pt x="22" y="71"/>
                    <a:pt x="20" y="69"/>
                    <a:pt x="20" y="62"/>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10"/>
            <p:cNvSpPr>
              <a:spLocks/>
            </p:cNvSpPr>
            <p:nvPr/>
          </p:nvSpPr>
          <p:spPr bwMode="gray">
            <a:xfrm>
              <a:off x="7273965" y="2813115"/>
              <a:ext cx="337087" cy="1039177"/>
            </a:xfrm>
            <a:custGeom>
              <a:avLst/>
              <a:gdLst>
                <a:gd name="T0" fmla="*/ 24 w 30"/>
                <a:gd name="T1" fmla="*/ 91 h 91"/>
                <a:gd name="T2" fmla="*/ 30 w 30"/>
                <a:gd name="T3" fmla="*/ 91 h 91"/>
                <a:gd name="T4" fmla="*/ 30 w 30"/>
                <a:gd name="T5" fmla="*/ 82 h 91"/>
                <a:gd name="T6" fmla="*/ 26 w 30"/>
                <a:gd name="T7" fmla="*/ 83 h 91"/>
                <a:gd name="T8" fmla="*/ 19 w 30"/>
                <a:gd name="T9" fmla="*/ 74 h 91"/>
                <a:gd name="T10" fmla="*/ 19 w 30"/>
                <a:gd name="T11" fmla="*/ 0 h 91"/>
                <a:gd name="T12" fmla="*/ 0 w 30"/>
                <a:gd name="T13" fmla="*/ 0 h 91"/>
                <a:gd name="T14" fmla="*/ 0 w 30"/>
                <a:gd name="T15" fmla="*/ 8 h 91"/>
                <a:gd name="T16" fmla="*/ 9 w 30"/>
                <a:gd name="T17" fmla="*/ 8 h 91"/>
                <a:gd name="T18" fmla="*/ 9 w 30"/>
                <a:gd name="T19" fmla="*/ 74 h 91"/>
                <a:gd name="T20" fmla="*/ 24 w 30"/>
                <a:gd name="T21"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91">
                  <a:moveTo>
                    <a:pt x="24" y="91"/>
                  </a:moveTo>
                  <a:cubicBezTo>
                    <a:pt x="26" y="91"/>
                    <a:pt x="29" y="91"/>
                    <a:pt x="30" y="91"/>
                  </a:cubicBezTo>
                  <a:cubicBezTo>
                    <a:pt x="30" y="82"/>
                    <a:pt x="30" y="82"/>
                    <a:pt x="30" y="82"/>
                  </a:cubicBezTo>
                  <a:cubicBezTo>
                    <a:pt x="28" y="83"/>
                    <a:pt x="27" y="83"/>
                    <a:pt x="26" y="83"/>
                  </a:cubicBezTo>
                  <a:cubicBezTo>
                    <a:pt x="21" y="83"/>
                    <a:pt x="19" y="80"/>
                    <a:pt x="19" y="74"/>
                  </a:cubicBezTo>
                  <a:cubicBezTo>
                    <a:pt x="19" y="0"/>
                    <a:pt x="19" y="0"/>
                    <a:pt x="19" y="0"/>
                  </a:cubicBezTo>
                  <a:cubicBezTo>
                    <a:pt x="0" y="0"/>
                    <a:pt x="0" y="0"/>
                    <a:pt x="0" y="0"/>
                  </a:cubicBezTo>
                  <a:cubicBezTo>
                    <a:pt x="0" y="8"/>
                    <a:pt x="0" y="8"/>
                    <a:pt x="0" y="8"/>
                  </a:cubicBezTo>
                  <a:cubicBezTo>
                    <a:pt x="9" y="8"/>
                    <a:pt x="9" y="8"/>
                    <a:pt x="9" y="8"/>
                  </a:cubicBezTo>
                  <a:cubicBezTo>
                    <a:pt x="9" y="74"/>
                    <a:pt x="9" y="74"/>
                    <a:pt x="9" y="74"/>
                  </a:cubicBezTo>
                  <a:cubicBezTo>
                    <a:pt x="9" y="85"/>
                    <a:pt x="13" y="91"/>
                    <a:pt x="24" y="91"/>
                  </a:cubicBezTo>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11"/>
            <p:cNvSpPr>
              <a:spLocks/>
            </p:cNvSpPr>
            <p:nvPr/>
          </p:nvSpPr>
          <p:spPr bwMode="gray">
            <a:xfrm>
              <a:off x="3608139" y="2781300"/>
              <a:ext cx="905923" cy="1092200"/>
            </a:xfrm>
            <a:custGeom>
              <a:avLst/>
              <a:gdLst>
                <a:gd name="T0" fmla="*/ 28 w 81"/>
                <a:gd name="T1" fmla="*/ 65 h 96"/>
                <a:gd name="T2" fmla="*/ 41 w 81"/>
                <a:gd name="T3" fmla="*/ 74 h 96"/>
                <a:gd name="T4" fmla="*/ 52 w 81"/>
                <a:gd name="T5" fmla="*/ 68 h 96"/>
                <a:gd name="T6" fmla="*/ 36 w 81"/>
                <a:gd name="T7" fmla="*/ 59 h 96"/>
                <a:gd name="T8" fmla="*/ 12 w 81"/>
                <a:gd name="T9" fmla="*/ 50 h 96"/>
                <a:gd name="T10" fmla="*/ 1 w 81"/>
                <a:gd name="T11" fmla="*/ 29 h 96"/>
                <a:gd name="T12" fmla="*/ 39 w 81"/>
                <a:gd name="T13" fmla="*/ 0 h 96"/>
                <a:gd name="T14" fmla="*/ 78 w 81"/>
                <a:gd name="T15" fmla="*/ 29 h 96"/>
                <a:gd name="T16" fmla="*/ 51 w 81"/>
                <a:gd name="T17" fmla="*/ 29 h 96"/>
                <a:gd name="T18" fmla="*/ 39 w 81"/>
                <a:gd name="T19" fmla="*/ 21 h 96"/>
                <a:gd name="T20" fmla="*/ 30 w 81"/>
                <a:gd name="T21" fmla="*/ 27 h 96"/>
                <a:gd name="T22" fmla="*/ 43 w 81"/>
                <a:gd name="T23" fmla="*/ 35 h 96"/>
                <a:gd name="T24" fmla="*/ 69 w 81"/>
                <a:gd name="T25" fmla="*/ 43 h 96"/>
                <a:gd name="T26" fmla="*/ 81 w 81"/>
                <a:gd name="T27" fmla="*/ 65 h 96"/>
                <a:gd name="T28" fmla="*/ 40 w 81"/>
                <a:gd name="T29" fmla="*/ 96 h 96"/>
                <a:gd name="T30" fmla="*/ 0 w 81"/>
                <a:gd name="T31" fmla="*/ 65 h 96"/>
                <a:gd name="T32" fmla="*/ 28 w 81"/>
                <a:gd name="T33" fmla="*/ 6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96">
                  <a:moveTo>
                    <a:pt x="28" y="65"/>
                  </a:moveTo>
                  <a:cubicBezTo>
                    <a:pt x="29" y="72"/>
                    <a:pt x="33" y="74"/>
                    <a:pt x="41" y="74"/>
                  </a:cubicBezTo>
                  <a:cubicBezTo>
                    <a:pt x="48" y="74"/>
                    <a:pt x="52" y="72"/>
                    <a:pt x="52" y="68"/>
                  </a:cubicBezTo>
                  <a:cubicBezTo>
                    <a:pt x="52" y="62"/>
                    <a:pt x="47" y="62"/>
                    <a:pt x="36" y="59"/>
                  </a:cubicBezTo>
                  <a:cubicBezTo>
                    <a:pt x="24" y="55"/>
                    <a:pt x="15" y="53"/>
                    <a:pt x="12" y="50"/>
                  </a:cubicBezTo>
                  <a:cubicBezTo>
                    <a:pt x="5" y="45"/>
                    <a:pt x="1" y="38"/>
                    <a:pt x="1" y="29"/>
                  </a:cubicBezTo>
                  <a:cubicBezTo>
                    <a:pt x="1" y="11"/>
                    <a:pt x="15" y="0"/>
                    <a:pt x="39" y="0"/>
                  </a:cubicBezTo>
                  <a:cubicBezTo>
                    <a:pt x="63" y="0"/>
                    <a:pt x="77" y="10"/>
                    <a:pt x="78" y="29"/>
                  </a:cubicBezTo>
                  <a:cubicBezTo>
                    <a:pt x="51" y="29"/>
                    <a:pt x="51" y="29"/>
                    <a:pt x="51" y="29"/>
                  </a:cubicBezTo>
                  <a:cubicBezTo>
                    <a:pt x="50" y="23"/>
                    <a:pt x="46" y="21"/>
                    <a:pt x="39" y="21"/>
                  </a:cubicBezTo>
                  <a:cubicBezTo>
                    <a:pt x="33" y="21"/>
                    <a:pt x="30" y="23"/>
                    <a:pt x="30" y="27"/>
                  </a:cubicBezTo>
                  <a:cubicBezTo>
                    <a:pt x="30" y="32"/>
                    <a:pt x="34" y="33"/>
                    <a:pt x="43" y="35"/>
                  </a:cubicBezTo>
                  <a:cubicBezTo>
                    <a:pt x="54" y="38"/>
                    <a:pt x="63" y="40"/>
                    <a:pt x="69" y="43"/>
                  </a:cubicBezTo>
                  <a:cubicBezTo>
                    <a:pt x="77" y="49"/>
                    <a:pt x="81" y="55"/>
                    <a:pt x="81" y="65"/>
                  </a:cubicBezTo>
                  <a:cubicBezTo>
                    <a:pt x="81" y="84"/>
                    <a:pt x="66" y="96"/>
                    <a:pt x="40" y="96"/>
                  </a:cubicBezTo>
                  <a:cubicBezTo>
                    <a:pt x="16" y="96"/>
                    <a:pt x="1" y="84"/>
                    <a:pt x="0" y="65"/>
                  </a:cubicBezTo>
                  <a:lnTo>
                    <a:pt x="28" y="65"/>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12"/>
            <p:cNvSpPr>
              <a:spLocks/>
            </p:cNvSpPr>
            <p:nvPr/>
          </p:nvSpPr>
          <p:spPr bwMode="gray">
            <a:xfrm>
              <a:off x="1701491" y="2781300"/>
              <a:ext cx="1011262" cy="1092200"/>
            </a:xfrm>
            <a:custGeom>
              <a:avLst/>
              <a:gdLst>
                <a:gd name="T0" fmla="*/ 90 w 90"/>
                <a:gd name="T1" fmla="*/ 58 h 96"/>
                <a:gd name="T2" fmla="*/ 46 w 90"/>
                <a:gd name="T3" fmla="*/ 96 h 96"/>
                <a:gd name="T4" fmla="*/ 0 w 90"/>
                <a:gd name="T5" fmla="*/ 48 h 96"/>
                <a:gd name="T6" fmla="*/ 46 w 90"/>
                <a:gd name="T7" fmla="*/ 0 h 96"/>
                <a:gd name="T8" fmla="*/ 89 w 90"/>
                <a:gd name="T9" fmla="*/ 37 h 96"/>
                <a:gd name="T10" fmla="*/ 62 w 90"/>
                <a:gd name="T11" fmla="*/ 37 h 96"/>
                <a:gd name="T12" fmla="*/ 46 w 90"/>
                <a:gd name="T13" fmla="*/ 23 h 96"/>
                <a:gd name="T14" fmla="*/ 29 w 90"/>
                <a:gd name="T15" fmla="*/ 48 h 96"/>
                <a:gd name="T16" fmla="*/ 47 w 90"/>
                <a:gd name="T17" fmla="*/ 73 h 96"/>
                <a:gd name="T18" fmla="*/ 62 w 90"/>
                <a:gd name="T19" fmla="*/ 58 h 96"/>
                <a:gd name="T20" fmla="*/ 90 w 90"/>
                <a:gd name="T21" fmla="*/ 5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96">
                  <a:moveTo>
                    <a:pt x="90" y="58"/>
                  </a:moveTo>
                  <a:cubicBezTo>
                    <a:pt x="88" y="82"/>
                    <a:pt x="72" y="96"/>
                    <a:pt x="46" y="96"/>
                  </a:cubicBezTo>
                  <a:cubicBezTo>
                    <a:pt x="17" y="96"/>
                    <a:pt x="0" y="78"/>
                    <a:pt x="0" y="48"/>
                  </a:cubicBezTo>
                  <a:cubicBezTo>
                    <a:pt x="0" y="18"/>
                    <a:pt x="17" y="0"/>
                    <a:pt x="46" y="0"/>
                  </a:cubicBezTo>
                  <a:cubicBezTo>
                    <a:pt x="72" y="0"/>
                    <a:pt x="88" y="13"/>
                    <a:pt x="89" y="37"/>
                  </a:cubicBezTo>
                  <a:cubicBezTo>
                    <a:pt x="62" y="37"/>
                    <a:pt x="62" y="37"/>
                    <a:pt x="62" y="37"/>
                  </a:cubicBezTo>
                  <a:cubicBezTo>
                    <a:pt x="61" y="28"/>
                    <a:pt x="55" y="23"/>
                    <a:pt x="46" y="23"/>
                  </a:cubicBezTo>
                  <a:cubicBezTo>
                    <a:pt x="35" y="23"/>
                    <a:pt x="29" y="31"/>
                    <a:pt x="29" y="48"/>
                  </a:cubicBezTo>
                  <a:cubicBezTo>
                    <a:pt x="29" y="65"/>
                    <a:pt x="35" y="73"/>
                    <a:pt x="47" y="73"/>
                  </a:cubicBezTo>
                  <a:cubicBezTo>
                    <a:pt x="56" y="73"/>
                    <a:pt x="61" y="68"/>
                    <a:pt x="62" y="58"/>
                  </a:cubicBezTo>
                  <a:lnTo>
                    <a:pt x="90" y="58"/>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13"/>
            <p:cNvSpPr>
              <a:spLocks/>
            </p:cNvSpPr>
            <p:nvPr/>
          </p:nvSpPr>
          <p:spPr bwMode="gray">
            <a:xfrm>
              <a:off x="2649550" y="2813115"/>
              <a:ext cx="1011262" cy="1028570"/>
            </a:xfrm>
            <a:custGeom>
              <a:avLst/>
              <a:gdLst>
                <a:gd name="T0" fmla="*/ 0 w 639"/>
                <a:gd name="T1" fmla="*/ 0 h 645"/>
                <a:gd name="T2" fmla="*/ 206 w 639"/>
                <a:gd name="T3" fmla="*/ 0 h 645"/>
                <a:gd name="T4" fmla="*/ 320 w 639"/>
                <a:gd name="T5" fmla="*/ 415 h 645"/>
                <a:gd name="T6" fmla="*/ 433 w 639"/>
                <a:gd name="T7" fmla="*/ 0 h 645"/>
                <a:gd name="T8" fmla="*/ 639 w 639"/>
                <a:gd name="T9" fmla="*/ 0 h 645"/>
                <a:gd name="T10" fmla="*/ 419 w 639"/>
                <a:gd name="T11" fmla="*/ 645 h 645"/>
                <a:gd name="T12" fmla="*/ 213 w 639"/>
                <a:gd name="T13" fmla="*/ 645 h 645"/>
                <a:gd name="T14" fmla="*/ 0 w 639"/>
                <a:gd name="T15" fmla="*/ 0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9" h="645">
                  <a:moveTo>
                    <a:pt x="0" y="0"/>
                  </a:moveTo>
                  <a:lnTo>
                    <a:pt x="206" y="0"/>
                  </a:lnTo>
                  <a:lnTo>
                    <a:pt x="320" y="415"/>
                  </a:lnTo>
                  <a:lnTo>
                    <a:pt x="433" y="0"/>
                  </a:lnTo>
                  <a:lnTo>
                    <a:pt x="639" y="0"/>
                  </a:lnTo>
                  <a:lnTo>
                    <a:pt x="419" y="645"/>
                  </a:lnTo>
                  <a:lnTo>
                    <a:pt x="213" y="645"/>
                  </a:lnTo>
                  <a:lnTo>
                    <a:pt x="0" y="0"/>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14"/>
            <p:cNvSpPr>
              <a:spLocks/>
            </p:cNvSpPr>
            <p:nvPr/>
          </p:nvSpPr>
          <p:spPr bwMode="gray">
            <a:xfrm>
              <a:off x="279400" y="2781300"/>
              <a:ext cx="1295683" cy="1092200"/>
            </a:xfrm>
            <a:custGeom>
              <a:avLst/>
              <a:gdLst>
                <a:gd name="T0" fmla="*/ 4 w 115"/>
                <a:gd name="T1" fmla="*/ 42 h 96"/>
                <a:gd name="T2" fmla="*/ 0 w 115"/>
                <a:gd name="T3" fmla="*/ 33 h 96"/>
                <a:gd name="T4" fmla="*/ 4 w 115"/>
                <a:gd name="T5" fmla="*/ 23 h 96"/>
                <a:gd name="T6" fmla="*/ 22 w 115"/>
                <a:gd name="T7" fmla="*/ 4 h 96"/>
                <a:gd name="T8" fmla="*/ 32 w 115"/>
                <a:gd name="T9" fmla="*/ 0 h 96"/>
                <a:gd name="T10" fmla="*/ 42 w 115"/>
                <a:gd name="T11" fmla="*/ 4 h 96"/>
                <a:gd name="T12" fmla="*/ 58 w 115"/>
                <a:gd name="T13" fmla="*/ 20 h 96"/>
                <a:gd name="T14" fmla="*/ 73 w 115"/>
                <a:gd name="T15" fmla="*/ 4 h 96"/>
                <a:gd name="T16" fmla="*/ 83 w 115"/>
                <a:gd name="T17" fmla="*/ 0 h 96"/>
                <a:gd name="T18" fmla="*/ 93 w 115"/>
                <a:gd name="T19" fmla="*/ 4 h 96"/>
                <a:gd name="T20" fmla="*/ 111 w 115"/>
                <a:gd name="T21" fmla="*/ 23 h 96"/>
                <a:gd name="T22" fmla="*/ 115 w 115"/>
                <a:gd name="T23" fmla="*/ 33 h 96"/>
                <a:gd name="T24" fmla="*/ 111 w 115"/>
                <a:gd name="T25" fmla="*/ 42 h 96"/>
                <a:gd name="T26" fmla="*/ 58 w 115"/>
                <a:gd name="T27" fmla="*/ 96 h 96"/>
                <a:gd name="T28" fmla="*/ 57 w 115"/>
                <a:gd name="T29" fmla="*/ 96 h 96"/>
                <a:gd name="T30" fmla="*/ 4 w 115"/>
                <a:gd name="T31"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96">
                  <a:moveTo>
                    <a:pt x="4" y="42"/>
                  </a:moveTo>
                  <a:cubicBezTo>
                    <a:pt x="1" y="40"/>
                    <a:pt x="0" y="36"/>
                    <a:pt x="0" y="33"/>
                  </a:cubicBezTo>
                  <a:cubicBezTo>
                    <a:pt x="0" y="29"/>
                    <a:pt x="1" y="25"/>
                    <a:pt x="4" y="23"/>
                  </a:cubicBezTo>
                  <a:cubicBezTo>
                    <a:pt x="22" y="4"/>
                    <a:pt x="22" y="4"/>
                    <a:pt x="22" y="4"/>
                  </a:cubicBezTo>
                  <a:cubicBezTo>
                    <a:pt x="25" y="1"/>
                    <a:pt x="29" y="0"/>
                    <a:pt x="32" y="0"/>
                  </a:cubicBezTo>
                  <a:cubicBezTo>
                    <a:pt x="36" y="0"/>
                    <a:pt x="39" y="1"/>
                    <a:pt x="42" y="4"/>
                  </a:cubicBezTo>
                  <a:cubicBezTo>
                    <a:pt x="58" y="20"/>
                    <a:pt x="58" y="20"/>
                    <a:pt x="58" y="20"/>
                  </a:cubicBezTo>
                  <a:cubicBezTo>
                    <a:pt x="73" y="4"/>
                    <a:pt x="73" y="4"/>
                    <a:pt x="73" y="4"/>
                  </a:cubicBezTo>
                  <a:cubicBezTo>
                    <a:pt x="76" y="1"/>
                    <a:pt x="79" y="0"/>
                    <a:pt x="83" y="0"/>
                  </a:cubicBezTo>
                  <a:cubicBezTo>
                    <a:pt x="87" y="0"/>
                    <a:pt x="90" y="1"/>
                    <a:pt x="93" y="4"/>
                  </a:cubicBezTo>
                  <a:cubicBezTo>
                    <a:pt x="111" y="23"/>
                    <a:pt x="111" y="23"/>
                    <a:pt x="111" y="23"/>
                  </a:cubicBezTo>
                  <a:cubicBezTo>
                    <a:pt x="114" y="25"/>
                    <a:pt x="115" y="29"/>
                    <a:pt x="115" y="33"/>
                  </a:cubicBezTo>
                  <a:cubicBezTo>
                    <a:pt x="115" y="36"/>
                    <a:pt x="114" y="40"/>
                    <a:pt x="111" y="42"/>
                  </a:cubicBezTo>
                  <a:cubicBezTo>
                    <a:pt x="58" y="96"/>
                    <a:pt x="58" y="96"/>
                    <a:pt x="58" y="96"/>
                  </a:cubicBezTo>
                  <a:cubicBezTo>
                    <a:pt x="57" y="96"/>
                    <a:pt x="57" y="96"/>
                    <a:pt x="57" y="96"/>
                  </a:cubicBezTo>
                  <a:lnTo>
                    <a:pt x="4" y="42"/>
                  </a:lnTo>
                  <a:close/>
                </a:path>
              </a:pathLst>
            </a:custGeom>
            <a:solidFill>
              <a:srgbClr val="FFFFFF"/>
            </a:solidFill>
            <a:ln>
              <a:noFill/>
            </a:ln>
            <a:ex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83" r:id="rId5"/>
    <p:sldLayoutId id="2147483884" r:id="rId6"/>
    <p:sldLayoutId id="2147483892" r:id="rId7"/>
    <p:sldLayoutId id="2147483885" r:id="rId8"/>
    <p:sldLayoutId id="2147483886" r:id="rId9"/>
    <p:sldLayoutId id="2147483887" r:id="rId10"/>
    <p:sldLayoutId id="2147483893" r:id="rId11"/>
    <p:sldLayoutId id="2147483894" r:id="rId12"/>
  </p:sldLayoutIdLst>
  <p:hf hdr="0" dt="0"/>
  <p:txStyles>
    <p:titleStyle>
      <a:lvl1pPr algn="l" defTabSz="457200" rtl="0" eaLnBrk="0" fontAlgn="base" hangingPunct="0">
        <a:lnSpc>
          <a:spcPct val="90000"/>
        </a:lnSpc>
        <a:spcBef>
          <a:spcPct val="0"/>
        </a:spcBef>
        <a:spcAft>
          <a:spcPct val="0"/>
        </a:spcAft>
        <a:defRPr sz="3200" b="1" kern="1200">
          <a:solidFill>
            <a:schemeClr val="tx1"/>
          </a:solidFill>
          <a:latin typeface="+mj-lt"/>
          <a:ea typeface="+mj-ea"/>
          <a:cs typeface="+mj-cs"/>
        </a:defRPr>
      </a:lvl1pPr>
      <a:lvl2pPr algn="l" defTabSz="457200" rtl="0" eaLnBrk="0" fontAlgn="base" hangingPunct="0">
        <a:lnSpc>
          <a:spcPct val="90000"/>
        </a:lnSpc>
        <a:spcBef>
          <a:spcPct val="0"/>
        </a:spcBef>
        <a:spcAft>
          <a:spcPct val="0"/>
        </a:spcAft>
        <a:defRPr sz="3200" b="1">
          <a:solidFill>
            <a:schemeClr val="tx1"/>
          </a:solidFill>
          <a:latin typeface="Arial" pitchFamily="34" charset="0"/>
        </a:defRPr>
      </a:lvl2pPr>
      <a:lvl3pPr algn="l" defTabSz="457200" rtl="0" eaLnBrk="0" fontAlgn="base" hangingPunct="0">
        <a:lnSpc>
          <a:spcPct val="90000"/>
        </a:lnSpc>
        <a:spcBef>
          <a:spcPct val="0"/>
        </a:spcBef>
        <a:spcAft>
          <a:spcPct val="0"/>
        </a:spcAft>
        <a:defRPr sz="3200" b="1">
          <a:solidFill>
            <a:schemeClr val="tx1"/>
          </a:solidFill>
          <a:latin typeface="Arial" pitchFamily="34" charset="0"/>
        </a:defRPr>
      </a:lvl3pPr>
      <a:lvl4pPr algn="l" defTabSz="457200" rtl="0" eaLnBrk="0" fontAlgn="base" hangingPunct="0">
        <a:lnSpc>
          <a:spcPct val="90000"/>
        </a:lnSpc>
        <a:spcBef>
          <a:spcPct val="0"/>
        </a:spcBef>
        <a:spcAft>
          <a:spcPct val="0"/>
        </a:spcAft>
        <a:defRPr sz="3200" b="1">
          <a:solidFill>
            <a:schemeClr val="tx1"/>
          </a:solidFill>
          <a:latin typeface="Arial" pitchFamily="34" charset="0"/>
        </a:defRPr>
      </a:lvl4pPr>
      <a:lvl5pPr algn="l" defTabSz="457200" rtl="0" eaLnBrk="0" fontAlgn="base" hangingPunct="0">
        <a:lnSpc>
          <a:spcPct val="90000"/>
        </a:lnSpc>
        <a:spcBef>
          <a:spcPct val="0"/>
        </a:spcBef>
        <a:spcAft>
          <a:spcPct val="0"/>
        </a:spcAft>
        <a:defRPr sz="3200" b="1">
          <a:solidFill>
            <a:schemeClr val="tx1"/>
          </a:solidFill>
          <a:latin typeface="Arial" pitchFamily="34" charset="0"/>
        </a:defRPr>
      </a:lvl5pPr>
      <a:lvl6pPr marL="457200" algn="l" defTabSz="457200" rtl="0" fontAlgn="base">
        <a:lnSpc>
          <a:spcPct val="90000"/>
        </a:lnSpc>
        <a:spcBef>
          <a:spcPct val="0"/>
        </a:spcBef>
        <a:spcAft>
          <a:spcPct val="0"/>
        </a:spcAft>
        <a:defRPr sz="3200" b="1">
          <a:solidFill>
            <a:schemeClr val="tx1"/>
          </a:solidFill>
          <a:latin typeface="Arial" pitchFamily="34" charset="0"/>
        </a:defRPr>
      </a:lvl6pPr>
      <a:lvl7pPr marL="914400" algn="l" defTabSz="457200" rtl="0" fontAlgn="base">
        <a:lnSpc>
          <a:spcPct val="90000"/>
        </a:lnSpc>
        <a:spcBef>
          <a:spcPct val="0"/>
        </a:spcBef>
        <a:spcAft>
          <a:spcPct val="0"/>
        </a:spcAft>
        <a:defRPr sz="3200" b="1">
          <a:solidFill>
            <a:schemeClr val="tx1"/>
          </a:solidFill>
          <a:latin typeface="Arial" pitchFamily="34" charset="0"/>
        </a:defRPr>
      </a:lvl7pPr>
      <a:lvl8pPr marL="1371600" algn="l" defTabSz="457200" rtl="0" fontAlgn="base">
        <a:lnSpc>
          <a:spcPct val="90000"/>
        </a:lnSpc>
        <a:spcBef>
          <a:spcPct val="0"/>
        </a:spcBef>
        <a:spcAft>
          <a:spcPct val="0"/>
        </a:spcAft>
        <a:defRPr sz="3200" b="1">
          <a:solidFill>
            <a:schemeClr val="tx1"/>
          </a:solidFill>
          <a:latin typeface="Arial" pitchFamily="34" charset="0"/>
        </a:defRPr>
      </a:lvl8pPr>
      <a:lvl9pPr marL="1828800" algn="l" defTabSz="457200" rtl="0" fontAlgn="base">
        <a:lnSpc>
          <a:spcPct val="90000"/>
        </a:lnSpc>
        <a:spcBef>
          <a:spcPct val="0"/>
        </a:spcBef>
        <a:spcAft>
          <a:spcPct val="0"/>
        </a:spcAft>
        <a:defRPr sz="3200" b="1">
          <a:solidFill>
            <a:schemeClr val="tx1"/>
          </a:solidFill>
          <a:latin typeface="Arial" pitchFamily="34" charset="0"/>
        </a:defRPr>
      </a:lvl9pPr>
    </p:titleStyle>
    <p:bodyStyle>
      <a:lvl1pPr algn="l" defTabSz="457200" rtl="0" eaLnBrk="0" fontAlgn="base" hangingPunct="0">
        <a:spcBef>
          <a:spcPts val="1200"/>
        </a:spcBef>
        <a:spcAft>
          <a:spcPct val="0"/>
        </a:spcAft>
        <a:buClr>
          <a:schemeClr val="tx2"/>
        </a:buClr>
        <a:buFont typeface="Arial" pitchFamily="34" charset="0"/>
        <a:defRPr sz="2000" b="1" kern="1200">
          <a:solidFill>
            <a:schemeClr val="tx1"/>
          </a:solidFill>
          <a:latin typeface="+mn-lt"/>
          <a:ea typeface="+mn-ea"/>
          <a:cs typeface="+mn-cs"/>
        </a:defRPr>
      </a:lvl1pPr>
      <a:lvl2pPr marL="171450" indent="-171450" algn="l" defTabSz="457200" rtl="0" eaLnBrk="0" fontAlgn="base" hangingPunct="0">
        <a:spcBef>
          <a:spcPts val="900"/>
        </a:spcBef>
        <a:spcAft>
          <a:spcPct val="0"/>
        </a:spcAft>
        <a:buClr>
          <a:schemeClr val="tx2"/>
        </a:buClr>
        <a:buFont typeface="Arial" pitchFamily="34" charset="0"/>
        <a:buChar char="•"/>
        <a:defRPr sz="2000" kern="1200">
          <a:solidFill>
            <a:srgbClr val="404040"/>
          </a:solidFill>
          <a:latin typeface="+mn-lt"/>
          <a:ea typeface="+mn-ea"/>
          <a:cs typeface="+mn-cs"/>
        </a:defRPr>
      </a:lvl2pPr>
      <a:lvl3pPr marL="411163" indent="-171450" algn="l" defTabSz="457200" rtl="0" eaLnBrk="0" fontAlgn="base" hangingPunct="0">
        <a:spcBef>
          <a:spcPts val="600"/>
        </a:spcBef>
        <a:spcAft>
          <a:spcPct val="0"/>
        </a:spcAft>
        <a:buClr>
          <a:schemeClr val="tx2"/>
        </a:buClr>
        <a:buFont typeface="Lucida Grande"/>
        <a:buChar char="–"/>
        <a:defRPr kern="1200">
          <a:solidFill>
            <a:srgbClr val="404040"/>
          </a:solidFill>
          <a:latin typeface="+mn-lt"/>
          <a:ea typeface="+mn-ea"/>
          <a:cs typeface="+mn-cs"/>
        </a:defRPr>
      </a:lvl3pPr>
      <a:lvl4pPr marL="685800" indent="-171450" algn="l" defTabSz="457200" rtl="0" eaLnBrk="0" fontAlgn="base" hangingPunct="0">
        <a:spcBef>
          <a:spcPts val="300"/>
        </a:spcBef>
        <a:spcAft>
          <a:spcPct val="0"/>
        </a:spcAft>
        <a:buClr>
          <a:schemeClr val="tx2"/>
        </a:buClr>
        <a:buFont typeface="Arial" pitchFamily="34" charset="0"/>
        <a:buChar char="•"/>
        <a:defRPr sz="1600" kern="1200">
          <a:solidFill>
            <a:srgbClr val="404040"/>
          </a:solidFill>
          <a:latin typeface="+mn-lt"/>
          <a:ea typeface="+mn-ea"/>
          <a:cs typeface="+mn-cs"/>
        </a:defRPr>
      </a:lvl4pPr>
      <a:lvl5pPr marL="925513" indent="-136525" algn="l" defTabSz="457200" rtl="0" eaLnBrk="0" fontAlgn="base" hangingPunct="0">
        <a:spcBef>
          <a:spcPts val="200"/>
        </a:spcBef>
        <a:spcAft>
          <a:spcPct val="0"/>
        </a:spcAft>
        <a:buClr>
          <a:schemeClr val="tx2"/>
        </a:buClr>
        <a:buFont typeface="Arial" pitchFamily="34" charset="0"/>
        <a:buChar char="»"/>
        <a:defRPr sz="14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cvshealth.com/epidemic/" TargetMode="External"/><Relationship Id="rId4"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9.png"/><Relationship Id="rId8" Type="http://schemas.openxmlformats.org/officeDocument/2006/relationships/image" Target="../media/image14.pn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55613" y="2193925"/>
            <a:ext cx="5554662" cy="1714500"/>
          </a:xfrm>
        </p:spPr>
        <p:txBody>
          <a:bodyPr/>
          <a:lstStyle/>
          <a:p>
            <a:pPr eaLnBrk="1" hangingPunct="1">
              <a:spcAft>
                <a:spcPct val="0"/>
              </a:spcAft>
            </a:pPr>
            <a:r>
              <a:rPr lang="en-US" smtClean="0"/>
              <a:t>Committed to Creating Healthier Communities </a:t>
            </a:r>
            <a:br>
              <a:rPr lang="en-US" smtClean="0"/>
            </a:br>
            <a:endParaRPr lang="en-US" smtClean="0"/>
          </a:p>
        </p:txBody>
      </p:sp>
      <p:sp>
        <p:nvSpPr>
          <p:cNvPr id="9219" name="Subtitle 2"/>
          <p:cNvSpPr>
            <a:spLocks noGrp="1"/>
          </p:cNvSpPr>
          <p:nvPr>
            <p:ph type="subTitle" idx="1"/>
          </p:nvPr>
        </p:nvSpPr>
        <p:spPr>
          <a:xfrm>
            <a:off x="455613" y="3449638"/>
            <a:ext cx="4954587" cy="1693862"/>
          </a:xfrm>
        </p:spPr>
        <p:txBody>
          <a:bodyPr/>
          <a:lstStyle/>
          <a:p>
            <a:pPr eaLnBrk="1" hangingPunct="1">
              <a:spcAft>
                <a:spcPct val="0"/>
              </a:spcAft>
            </a:pPr>
            <a:r>
              <a:rPr lang="en-US" sz="2000" smtClean="0"/>
              <a:t>David Casey</a:t>
            </a:r>
            <a:br>
              <a:rPr lang="en-US" sz="2000" smtClean="0"/>
            </a:br>
            <a:r>
              <a:rPr lang="en-US" sz="2000" smtClean="0"/>
              <a:t>Vice President, Workforce Strategies and Chief Diversity Officer, CVS Health</a:t>
            </a:r>
            <a:br>
              <a:rPr lang="en-US" sz="2000" smtClean="0"/>
            </a:br>
            <a:endParaRPr lang="en-US" sz="2000" smtClean="0"/>
          </a:p>
          <a:p>
            <a:pPr eaLnBrk="1" hangingPunct="1">
              <a:spcAft>
                <a:spcPct val="0"/>
              </a:spcAft>
            </a:pPr>
            <a:r>
              <a:rPr lang="en-US" sz="2000" smtClean="0"/>
              <a:t>October 1, 2015</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 </a:t>
            </a:r>
            <a:r>
              <a:rPr lang="en-US" dirty="0" smtClean="0"/>
              <a:t>2015 </a:t>
            </a:r>
            <a:r>
              <a:rPr lang="en-US" dirty="0"/>
              <a:t>CVS Health Confidential &amp; Proprietary</a:t>
            </a:r>
          </a:p>
        </p:txBody>
      </p:sp>
      <p:sp>
        <p:nvSpPr>
          <p:cNvPr id="3" name="Slide Number Placeholder 2"/>
          <p:cNvSpPr>
            <a:spLocks noGrp="1"/>
          </p:cNvSpPr>
          <p:nvPr>
            <p:ph type="sldNum" sz="quarter" idx="11"/>
          </p:nvPr>
        </p:nvSpPr>
        <p:spPr/>
        <p:txBody>
          <a:bodyPr/>
          <a:lstStyle/>
          <a:p>
            <a:pPr>
              <a:defRPr/>
            </a:pPr>
            <a:fld id="{7CA19A52-822F-41F9-9D01-242D9D546468}" type="slidenum">
              <a:rPr lang="en-US"/>
              <a:pPr>
                <a:defRPr/>
              </a:pPr>
              <a:t>10</a:t>
            </a:fld>
            <a:endParaRPr lang="en-US" dirty="0"/>
          </a:p>
        </p:txBody>
      </p:sp>
      <p:sp>
        <p:nvSpPr>
          <p:cNvPr id="17412" name="Title 3"/>
          <p:cNvSpPr>
            <a:spLocks noGrp="1"/>
          </p:cNvSpPr>
          <p:nvPr>
            <p:ph type="title"/>
          </p:nvPr>
        </p:nvSpPr>
        <p:spPr/>
        <p:txBody>
          <a:bodyPr/>
          <a:lstStyle/>
          <a:p>
            <a:pPr eaLnBrk="1" hangingPunct="1"/>
            <a:r>
              <a:rPr lang="en-US" sz="2800" dirty="0" smtClean="0"/>
              <a:t>Key CSR Pillar – Health in Action</a:t>
            </a:r>
          </a:p>
        </p:txBody>
      </p:sp>
      <p:sp>
        <p:nvSpPr>
          <p:cNvPr id="17413" name="Content Placeholder 28"/>
          <p:cNvSpPr txBox="1">
            <a:spLocks/>
          </p:cNvSpPr>
          <p:nvPr/>
        </p:nvSpPr>
        <p:spPr bwMode="gray">
          <a:xfrm>
            <a:off x="3895725" y="1401288"/>
            <a:ext cx="4784725" cy="2803360"/>
          </a:xfrm>
          <a:prstGeom prst="rect">
            <a:avLst/>
          </a:prstGeom>
          <a:noFill/>
          <a:ln w="9525">
            <a:noFill/>
            <a:miter lim="800000"/>
            <a:headEnd/>
            <a:tailEnd/>
          </a:ln>
        </p:spPr>
        <p:txBody>
          <a:bodyPr lIns="0" tIns="0" rIns="68579" bIns="0"/>
          <a:lstStyle/>
          <a:p>
            <a:pPr>
              <a:spcBef>
                <a:spcPts val="1200"/>
              </a:spcBef>
              <a:buClr>
                <a:schemeClr val="tx2"/>
              </a:buClr>
              <a:buFont typeface="Arial" pitchFamily="34" charset="0"/>
              <a:buChar char="•"/>
            </a:pPr>
            <a:r>
              <a:rPr lang="en-US" sz="2400" b="1" dirty="0">
                <a:solidFill>
                  <a:schemeClr val="accent2"/>
                </a:solidFill>
              </a:rPr>
              <a:t> Over $5 million in grants to: </a:t>
            </a:r>
          </a:p>
          <a:p>
            <a:pPr lvl="1">
              <a:spcBef>
                <a:spcPts val="1200"/>
              </a:spcBef>
              <a:buClr>
                <a:schemeClr val="tx2"/>
              </a:buClr>
              <a:buFont typeface="Arial" pitchFamily="34" charset="0"/>
              <a:buChar char="•"/>
            </a:pPr>
            <a:r>
              <a:rPr lang="en-US" sz="2400" dirty="0">
                <a:solidFill>
                  <a:schemeClr val="accent2"/>
                </a:solidFill>
              </a:rPr>
              <a:t> Improve accessible and affordable health care</a:t>
            </a:r>
          </a:p>
          <a:p>
            <a:pPr lvl="1">
              <a:spcBef>
                <a:spcPts val="1200"/>
              </a:spcBef>
              <a:buClr>
                <a:schemeClr val="tx2"/>
              </a:buClr>
              <a:buFont typeface="Arial" pitchFamily="34" charset="0"/>
              <a:buChar char="•"/>
            </a:pPr>
            <a:r>
              <a:rPr lang="en-US" sz="2400" dirty="0">
                <a:solidFill>
                  <a:schemeClr val="accent2"/>
                </a:solidFill>
              </a:rPr>
              <a:t> Support people with chronic diseases</a:t>
            </a:r>
          </a:p>
          <a:p>
            <a:pPr lvl="1">
              <a:spcBef>
                <a:spcPts val="1200"/>
              </a:spcBef>
              <a:buClr>
                <a:schemeClr val="tx2"/>
              </a:buClr>
              <a:buFont typeface="Arial" pitchFamily="34" charset="0"/>
              <a:buChar char="•"/>
            </a:pPr>
            <a:r>
              <a:rPr lang="en-US" sz="2400" dirty="0">
                <a:solidFill>
                  <a:schemeClr val="accent2"/>
                </a:solidFill>
              </a:rPr>
              <a:t> Improve well-being and safety</a:t>
            </a:r>
          </a:p>
        </p:txBody>
      </p:sp>
      <p:pic>
        <p:nvPicPr>
          <p:cNvPr id="17414" name="Picture 1"/>
          <p:cNvPicPr>
            <a:picLocks noChangeAspect="1" noChangeArrowheads="1"/>
          </p:cNvPicPr>
          <p:nvPr/>
        </p:nvPicPr>
        <p:blipFill>
          <a:blip r:embed="rId3"/>
          <a:srcRect/>
          <a:stretch>
            <a:fillRect/>
          </a:stretch>
        </p:blipFill>
        <p:spPr bwMode="auto">
          <a:xfrm>
            <a:off x="1000125" y="1131888"/>
            <a:ext cx="2647859" cy="3382962"/>
          </a:xfrm>
          <a:prstGeom prst="rect">
            <a:avLst/>
          </a:prstGeom>
          <a:noFill/>
          <a:ln w="9525">
            <a:solidFill>
              <a:schemeClr val="tx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4"/>
          <p:cNvSpPr>
            <a:spLocks noGrp="1"/>
          </p:cNvSpPr>
          <p:nvPr>
            <p:ph type="title"/>
          </p:nvPr>
        </p:nvSpPr>
        <p:spPr>
          <a:xfrm>
            <a:off x="455613" y="400050"/>
            <a:ext cx="8224837" cy="731838"/>
          </a:xfrm>
        </p:spPr>
        <p:txBody>
          <a:bodyPr/>
          <a:lstStyle/>
          <a:p>
            <a:pPr eaLnBrk="1" hangingPunct="1"/>
            <a:r>
              <a:rPr lang="en-US" sz="2800" smtClean="0"/>
              <a:t>Increasing R</a:t>
            </a:r>
            <a:r>
              <a:rPr lang="en-US" sz="2800" baseline="-25000" smtClean="0"/>
              <a:t>x</a:t>
            </a:r>
            <a:r>
              <a:rPr lang="en-US" sz="2800" smtClean="0"/>
              <a:t> adherence  </a:t>
            </a:r>
          </a:p>
        </p:txBody>
      </p:sp>
      <p:sp>
        <p:nvSpPr>
          <p:cNvPr id="115" name="Slide Number Placeholder 3"/>
          <p:cNvSpPr txBox="1">
            <a:spLocks/>
          </p:cNvSpPr>
          <p:nvPr/>
        </p:nvSpPr>
        <p:spPr>
          <a:xfrm>
            <a:off x="8699500" y="4802188"/>
            <a:ext cx="487363" cy="3032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3D6AC22-773D-43C7-9442-CA3C904722DB}" type="slidenum">
              <a:rPr lang="en-US" sz="1000" smtClean="0">
                <a:solidFill>
                  <a:schemeClr val="tx1">
                    <a:lumMod val="50000"/>
                    <a:lumOff val="50000"/>
                  </a:schemeClr>
                </a:solidFill>
              </a:rPr>
              <a:pPr fontAlgn="auto">
                <a:spcBef>
                  <a:spcPts val="0"/>
                </a:spcBef>
                <a:spcAft>
                  <a:spcPts val="0"/>
                </a:spcAft>
                <a:defRPr/>
              </a:pPr>
              <a:t>11</a:t>
            </a:fld>
            <a:endParaRPr lang="en-US" sz="1000" dirty="0">
              <a:solidFill>
                <a:schemeClr val="tx1">
                  <a:lumMod val="50000"/>
                  <a:lumOff val="50000"/>
                </a:schemeClr>
              </a:solidFill>
            </a:endParaRPr>
          </a:p>
        </p:txBody>
      </p:sp>
      <p:sp>
        <p:nvSpPr>
          <p:cNvPr id="5" name="Footer Placeholder 1"/>
          <p:cNvSpPr>
            <a:spLocks noGrp="1"/>
          </p:cNvSpPr>
          <p:nvPr>
            <p:ph type="ftr" sz="quarter" idx="14"/>
          </p:nvPr>
        </p:nvSpPr>
        <p:spPr/>
        <p:txBody>
          <a:bodyPr/>
          <a:lstStyle/>
          <a:p>
            <a:pPr>
              <a:defRPr/>
            </a:pPr>
            <a:r>
              <a:rPr lang="en-US" dirty="0"/>
              <a:t>© </a:t>
            </a:r>
            <a:r>
              <a:rPr lang="en-US" dirty="0" smtClean="0"/>
              <a:t>2015 </a:t>
            </a:r>
            <a:r>
              <a:rPr lang="en-US" dirty="0"/>
              <a:t>CVS Health Confidential &amp; Proprietary</a:t>
            </a:r>
          </a:p>
        </p:txBody>
      </p:sp>
      <p:pic>
        <p:nvPicPr>
          <p:cNvPr id="18437" name="Picture 7" descr="https://www.cvshealth.com/sites/default/files/ImprovingMedicationAdherence.png">
            <a:hlinkClick r:id="rId3"/>
          </p:cNvPr>
          <p:cNvPicPr>
            <a:picLocks noChangeAspect="1" noChangeArrowheads="1"/>
          </p:cNvPicPr>
          <p:nvPr/>
        </p:nvPicPr>
        <p:blipFill>
          <a:blip r:embed="rId4"/>
          <a:srcRect/>
          <a:stretch>
            <a:fillRect/>
          </a:stretch>
        </p:blipFill>
        <p:spPr bwMode="auto">
          <a:xfrm>
            <a:off x="1016000" y="1131888"/>
            <a:ext cx="6799263" cy="2684462"/>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4"/>
          <p:cNvSpPr>
            <a:spLocks noGrp="1"/>
          </p:cNvSpPr>
          <p:nvPr>
            <p:ph type="title"/>
          </p:nvPr>
        </p:nvSpPr>
        <p:spPr>
          <a:xfrm>
            <a:off x="455613" y="400050"/>
            <a:ext cx="8224837" cy="731838"/>
          </a:xfrm>
        </p:spPr>
        <p:txBody>
          <a:bodyPr/>
          <a:lstStyle/>
          <a:p>
            <a:pPr eaLnBrk="1" hangingPunct="1"/>
            <a:r>
              <a:rPr lang="en-US" sz="2800" smtClean="0"/>
              <a:t>Curbing R</a:t>
            </a:r>
            <a:r>
              <a:rPr lang="en-US" sz="2800" baseline="-25000" smtClean="0"/>
              <a:t>x</a:t>
            </a:r>
            <a:r>
              <a:rPr lang="en-US" sz="2800" smtClean="0"/>
              <a:t> abuse  </a:t>
            </a:r>
          </a:p>
        </p:txBody>
      </p:sp>
      <p:sp>
        <p:nvSpPr>
          <p:cNvPr id="115" name="Slide Number Placeholder 3"/>
          <p:cNvSpPr txBox="1">
            <a:spLocks/>
          </p:cNvSpPr>
          <p:nvPr/>
        </p:nvSpPr>
        <p:spPr>
          <a:xfrm>
            <a:off x="8699500" y="4802188"/>
            <a:ext cx="487363" cy="3032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8A8376A-F13A-42F3-9475-CE2FE58ED9BD}" type="slidenum">
              <a:rPr lang="en-US" sz="1000" smtClean="0">
                <a:solidFill>
                  <a:schemeClr val="tx1">
                    <a:lumMod val="50000"/>
                    <a:lumOff val="50000"/>
                  </a:schemeClr>
                </a:solidFill>
              </a:rPr>
              <a:pPr fontAlgn="auto">
                <a:spcBef>
                  <a:spcPts val="0"/>
                </a:spcBef>
                <a:spcAft>
                  <a:spcPts val="0"/>
                </a:spcAft>
                <a:defRPr/>
              </a:pPr>
              <a:t>12</a:t>
            </a:fld>
            <a:endParaRPr lang="en-US" sz="1000" dirty="0">
              <a:solidFill>
                <a:schemeClr val="tx1">
                  <a:lumMod val="50000"/>
                  <a:lumOff val="50000"/>
                </a:schemeClr>
              </a:solidFill>
            </a:endParaRPr>
          </a:p>
        </p:txBody>
      </p:sp>
      <p:grpSp>
        <p:nvGrpSpPr>
          <p:cNvPr id="19460" name="Group 190"/>
          <p:cNvGrpSpPr>
            <a:grpSpLocks/>
          </p:cNvGrpSpPr>
          <p:nvPr/>
        </p:nvGrpSpPr>
        <p:grpSpPr bwMode="auto">
          <a:xfrm>
            <a:off x="638175" y="1063625"/>
            <a:ext cx="2782888" cy="3051175"/>
            <a:chOff x="6659118" y="2132879"/>
            <a:chExt cx="750887" cy="907594"/>
          </a:xfrm>
        </p:grpSpPr>
        <p:grpSp>
          <p:nvGrpSpPr>
            <p:cNvPr id="19463" name="Group 189"/>
            <p:cNvGrpSpPr>
              <a:grpSpLocks/>
            </p:cNvGrpSpPr>
            <p:nvPr/>
          </p:nvGrpSpPr>
          <p:grpSpPr bwMode="auto">
            <a:xfrm>
              <a:off x="6659118" y="2132879"/>
              <a:ext cx="750887" cy="907594"/>
              <a:chOff x="6659118" y="2132879"/>
              <a:chExt cx="750887" cy="907594"/>
            </a:xfrm>
          </p:grpSpPr>
          <p:sp>
            <p:nvSpPr>
              <p:cNvPr id="19465" name="Freeform 119"/>
              <p:cNvSpPr>
                <a:spLocks/>
              </p:cNvSpPr>
              <p:nvPr/>
            </p:nvSpPr>
            <p:spPr bwMode="auto">
              <a:xfrm>
                <a:off x="6659118" y="2132879"/>
                <a:ext cx="750887" cy="907594"/>
              </a:xfrm>
              <a:custGeom>
                <a:avLst/>
                <a:gdLst>
                  <a:gd name="T0" fmla="*/ 2147483647 w 388"/>
                  <a:gd name="T1" fmla="*/ 2147483647 h 469"/>
                  <a:gd name="T2" fmla="*/ 2147483647 w 388"/>
                  <a:gd name="T3" fmla="*/ 0 h 469"/>
                  <a:gd name="T4" fmla="*/ 0 w 388"/>
                  <a:gd name="T5" fmla="*/ 0 h 469"/>
                  <a:gd name="T6" fmla="*/ 0 w 388"/>
                  <a:gd name="T7" fmla="*/ 2147483647 h 469"/>
                  <a:gd name="T8" fmla="*/ 2147483647 w 388"/>
                  <a:gd name="T9" fmla="*/ 2147483647 h 469"/>
                  <a:gd name="T10" fmla="*/ 2147483647 w 388"/>
                  <a:gd name="T11" fmla="*/ 2147483647 h 469"/>
                  <a:gd name="T12" fmla="*/ 2147483647 w 388"/>
                  <a:gd name="T13" fmla="*/ 2147483647 h 469"/>
                  <a:gd name="T14" fmla="*/ 2147483647 w 388"/>
                  <a:gd name="T15" fmla="*/ 2147483647 h 469"/>
                  <a:gd name="T16" fmla="*/ 2147483647 w 388"/>
                  <a:gd name="T17" fmla="*/ 2147483647 h 469"/>
                  <a:gd name="T18" fmla="*/ 2147483647 w 388"/>
                  <a:gd name="T19" fmla="*/ 2147483647 h 469"/>
                  <a:gd name="T20" fmla="*/ 2147483647 w 388"/>
                  <a:gd name="T21" fmla="*/ 2147483647 h 469"/>
                  <a:gd name="T22" fmla="*/ 2147483647 w 388"/>
                  <a:gd name="T23" fmla="*/ 2147483647 h 469"/>
                  <a:gd name="T24" fmla="*/ 2147483647 w 388"/>
                  <a:gd name="T25" fmla="*/ 2147483647 h 469"/>
                  <a:gd name="T26" fmla="*/ 2147483647 w 388"/>
                  <a:gd name="T27" fmla="*/ 2147483647 h 4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8"/>
                  <a:gd name="T43" fmla="*/ 0 h 469"/>
                  <a:gd name="T44" fmla="*/ 388 w 388"/>
                  <a:gd name="T45" fmla="*/ 469 h 4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8" h="469">
                    <a:moveTo>
                      <a:pt x="388" y="161"/>
                    </a:moveTo>
                    <a:cubicBezTo>
                      <a:pt x="388" y="0"/>
                      <a:pt x="388" y="0"/>
                      <a:pt x="388" y="0"/>
                    </a:cubicBezTo>
                    <a:cubicBezTo>
                      <a:pt x="0" y="0"/>
                      <a:pt x="0" y="0"/>
                      <a:pt x="0" y="0"/>
                    </a:cubicBezTo>
                    <a:cubicBezTo>
                      <a:pt x="0" y="161"/>
                      <a:pt x="0" y="161"/>
                      <a:pt x="0" y="161"/>
                    </a:cubicBezTo>
                    <a:cubicBezTo>
                      <a:pt x="43" y="161"/>
                      <a:pt x="43" y="161"/>
                      <a:pt x="43" y="161"/>
                    </a:cubicBezTo>
                    <a:cubicBezTo>
                      <a:pt x="43" y="211"/>
                      <a:pt x="43" y="211"/>
                      <a:pt x="43" y="211"/>
                    </a:cubicBezTo>
                    <a:cubicBezTo>
                      <a:pt x="43" y="406"/>
                      <a:pt x="43" y="406"/>
                      <a:pt x="43" y="406"/>
                    </a:cubicBezTo>
                    <a:cubicBezTo>
                      <a:pt x="43" y="440"/>
                      <a:pt x="71" y="469"/>
                      <a:pt x="106" y="469"/>
                    </a:cubicBezTo>
                    <a:cubicBezTo>
                      <a:pt x="106" y="469"/>
                      <a:pt x="106" y="469"/>
                      <a:pt x="106" y="469"/>
                    </a:cubicBezTo>
                    <a:cubicBezTo>
                      <a:pt x="282" y="469"/>
                      <a:pt x="282" y="469"/>
                      <a:pt x="282" y="469"/>
                    </a:cubicBezTo>
                    <a:cubicBezTo>
                      <a:pt x="282" y="469"/>
                      <a:pt x="282" y="469"/>
                      <a:pt x="282" y="469"/>
                    </a:cubicBezTo>
                    <a:cubicBezTo>
                      <a:pt x="317" y="469"/>
                      <a:pt x="345" y="440"/>
                      <a:pt x="345" y="406"/>
                    </a:cubicBezTo>
                    <a:cubicBezTo>
                      <a:pt x="345" y="161"/>
                      <a:pt x="345" y="161"/>
                      <a:pt x="345" y="161"/>
                    </a:cubicBezTo>
                    <a:lnTo>
                      <a:pt x="388" y="161"/>
                    </a:lnTo>
                    <a:close/>
                  </a:path>
                </a:pathLst>
              </a:custGeom>
              <a:solidFill>
                <a:schemeClr val="tx1"/>
              </a:solidFill>
              <a:ln w="9525">
                <a:noFill/>
                <a:round/>
                <a:headEnd/>
                <a:tailEnd/>
              </a:ln>
            </p:spPr>
            <p:txBody>
              <a:bodyPr/>
              <a:lstStyle/>
              <a:p>
                <a:endParaRPr lang="en-US"/>
              </a:p>
            </p:txBody>
          </p:sp>
          <p:sp>
            <p:nvSpPr>
              <p:cNvPr id="19466" name="Freeform 120"/>
              <p:cNvSpPr>
                <a:spLocks/>
              </p:cNvSpPr>
              <p:nvPr/>
            </p:nvSpPr>
            <p:spPr bwMode="auto">
              <a:xfrm>
                <a:off x="6953935" y="2198056"/>
                <a:ext cx="40721" cy="177608"/>
              </a:xfrm>
              <a:custGeom>
                <a:avLst/>
                <a:gdLst>
                  <a:gd name="T0" fmla="*/ 0 w 21"/>
                  <a:gd name="T1" fmla="*/ 2147483647 h 92"/>
                  <a:gd name="T2" fmla="*/ 0 w 21"/>
                  <a:gd name="T3" fmla="*/ 2147483647 h 92"/>
                  <a:gd name="T4" fmla="*/ 0 w 21"/>
                  <a:gd name="T5" fmla="*/ 2147483647 h 92"/>
                  <a:gd name="T6" fmla="*/ 2147483647 w 21"/>
                  <a:gd name="T7" fmla="*/ 0 h 92"/>
                  <a:gd name="T8" fmla="*/ 2147483647 w 21"/>
                  <a:gd name="T9" fmla="*/ 2147483647 h 92"/>
                  <a:gd name="T10" fmla="*/ 2147483647 w 21"/>
                  <a:gd name="T11" fmla="*/ 2147483647 h 92"/>
                  <a:gd name="T12" fmla="*/ 2147483647 w 21"/>
                  <a:gd name="T13" fmla="*/ 2147483647 h 92"/>
                  <a:gd name="T14" fmla="*/ 2147483647 w 21"/>
                  <a:gd name="T15" fmla="*/ 2147483647 h 92"/>
                  <a:gd name="T16" fmla="*/ 2147483647 w 21"/>
                  <a:gd name="T17" fmla="*/ 2147483647 h 92"/>
                  <a:gd name="T18" fmla="*/ 0 w 21"/>
                  <a:gd name="T19" fmla="*/ 2147483647 h 92"/>
                  <a:gd name="T20" fmla="*/ 0 w 21"/>
                  <a:gd name="T21" fmla="*/ 2147483647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92"/>
                  <a:gd name="T35" fmla="*/ 21 w 21"/>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92">
                    <a:moveTo>
                      <a:pt x="0" y="81"/>
                    </a:moveTo>
                    <a:cubicBezTo>
                      <a:pt x="0" y="46"/>
                      <a:pt x="0" y="46"/>
                      <a:pt x="0" y="46"/>
                    </a:cubicBezTo>
                    <a:cubicBezTo>
                      <a:pt x="0" y="11"/>
                      <a:pt x="0" y="11"/>
                      <a:pt x="0" y="11"/>
                    </a:cubicBezTo>
                    <a:cubicBezTo>
                      <a:pt x="0" y="5"/>
                      <a:pt x="5" y="0"/>
                      <a:pt x="10" y="0"/>
                    </a:cubicBezTo>
                    <a:cubicBezTo>
                      <a:pt x="16" y="0"/>
                      <a:pt x="21" y="5"/>
                      <a:pt x="21" y="11"/>
                    </a:cubicBezTo>
                    <a:cubicBezTo>
                      <a:pt x="21" y="46"/>
                      <a:pt x="21" y="46"/>
                      <a:pt x="21" y="46"/>
                    </a:cubicBezTo>
                    <a:cubicBezTo>
                      <a:pt x="21" y="81"/>
                      <a:pt x="21" y="81"/>
                      <a:pt x="21" y="81"/>
                    </a:cubicBezTo>
                    <a:cubicBezTo>
                      <a:pt x="21" y="82"/>
                      <a:pt x="21" y="82"/>
                      <a:pt x="21" y="82"/>
                    </a:cubicBezTo>
                    <a:cubicBezTo>
                      <a:pt x="21" y="87"/>
                      <a:pt x="16" y="92"/>
                      <a:pt x="10" y="92"/>
                    </a:cubicBezTo>
                    <a:cubicBezTo>
                      <a:pt x="5" y="92"/>
                      <a:pt x="0" y="87"/>
                      <a:pt x="0" y="82"/>
                    </a:cubicBezTo>
                    <a:lnTo>
                      <a:pt x="0" y="81"/>
                    </a:lnTo>
                    <a:close/>
                  </a:path>
                </a:pathLst>
              </a:custGeom>
              <a:solidFill>
                <a:srgbClr val="FFFFFF"/>
              </a:solidFill>
              <a:ln w="9525">
                <a:noFill/>
                <a:round/>
                <a:headEnd/>
                <a:tailEnd/>
              </a:ln>
            </p:spPr>
            <p:txBody>
              <a:bodyPr/>
              <a:lstStyle/>
              <a:p>
                <a:endParaRPr lang="en-US"/>
              </a:p>
            </p:txBody>
          </p:sp>
          <p:sp>
            <p:nvSpPr>
              <p:cNvPr id="19467" name="Freeform 121"/>
              <p:cNvSpPr>
                <a:spLocks/>
              </p:cNvSpPr>
              <p:nvPr/>
            </p:nvSpPr>
            <p:spPr bwMode="auto">
              <a:xfrm>
                <a:off x="6856205" y="2198056"/>
                <a:ext cx="39092" cy="177608"/>
              </a:xfrm>
              <a:custGeom>
                <a:avLst/>
                <a:gdLst>
                  <a:gd name="T0" fmla="*/ 0 w 20"/>
                  <a:gd name="T1" fmla="*/ 2147483647 h 92"/>
                  <a:gd name="T2" fmla="*/ 0 w 20"/>
                  <a:gd name="T3" fmla="*/ 2147483647 h 92"/>
                  <a:gd name="T4" fmla="*/ 0 w 20"/>
                  <a:gd name="T5" fmla="*/ 2147483647 h 92"/>
                  <a:gd name="T6" fmla="*/ 2147483647 w 20"/>
                  <a:gd name="T7" fmla="*/ 0 h 92"/>
                  <a:gd name="T8" fmla="*/ 2147483647 w 20"/>
                  <a:gd name="T9" fmla="*/ 2147483647 h 92"/>
                  <a:gd name="T10" fmla="*/ 2147483647 w 20"/>
                  <a:gd name="T11" fmla="*/ 2147483647 h 92"/>
                  <a:gd name="T12" fmla="*/ 2147483647 w 20"/>
                  <a:gd name="T13" fmla="*/ 2147483647 h 92"/>
                  <a:gd name="T14" fmla="*/ 2147483647 w 20"/>
                  <a:gd name="T15" fmla="*/ 2147483647 h 92"/>
                  <a:gd name="T16" fmla="*/ 2147483647 w 20"/>
                  <a:gd name="T17" fmla="*/ 2147483647 h 92"/>
                  <a:gd name="T18" fmla="*/ 0 w 20"/>
                  <a:gd name="T19" fmla="*/ 2147483647 h 92"/>
                  <a:gd name="T20" fmla="*/ 0 w 20"/>
                  <a:gd name="T21" fmla="*/ 2147483647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92"/>
                  <a:gd name="T35" fmla="*/ 20 w 20"/>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92">
                    <a:moveTo>
                      <a:pt x="0" y="81"/>
                    </a:moveTo>
                    <a:cubicBezTo>
                      <a:pt x="0" y="47"/>
                      <a:pt x="0" y="47"/>
                      <a:pt x="0" y="47"/>
                    </a:cubicBezTo>
                    <a:cubicBezTo>
                      <a:pt x="0" y="11"/>
                      <a:pt x="0" y="11"/>
                      <a:pt x="0" y="11"/>
                    </a:cubicBezTo>
                    <a:cubicBezTo>
                      <a:pt x="0" y="5"/>
                      <a:pt x="4" y="0"/>
                      <a:pt x="10" y="0"/>
                    </a:cubicBezTo>
                    <a:cubicBezTo>
                      <a:pt x="16" y="0"/>
                      <a:pt x="20" y="5"/>
                      <a:pt x="20" y="11"/>
                    </a:cubicBezTo>
                    <a:cubicBezTo>
                      <a:pt x="20" y="46"/>
                      <a:pt x="20" y="46"/>
                      <a:pt x="20" y="46"/>
                    </a:cubicBezTo>
                    <a:cubicBezTo>
                      <a:pt x="20" y="81"/>
                      <a:pt x="20" y="81"/>
                      <a:pt x="20" y="81"/>
                    </a:cubicBezTo>
                    <a:cubicBezTo>
                      <a:pt x="20" y="82"/>
                      <a:pt x="20" y="82"/>
                      <a:pt x="20" y="82"/>
                    </a:cubicBezTo>
                    <a:cubicBezTo>
                      <a:pt x="20" y="87"/>
                      <a:pt x="16" y="92"/>
                      <a:pt x="10" y="92"/>
                    </a:cubicBezTo>
                    <a:cubicBezTo>
                      <a:pt x="4" y="92"/>
                      <a:pt x="0" y="87"/>
                      <a:pt x="0" y="82"/>
                    </a:cubicBezTo>
                    <a:lnTo>
                      <a:pt x="0" y="81"/>
                    </a:lnTo>
                    <a:close/>
                  </a:path>
                </a:pathLst>
              </a:custGeom>
              <a:solidFill>
                <a:srgbClr val="FFFFFF"/>
              </a:solidFill>
              <a:ln w="9525">
                <a:noFill/>
                <a:round/>
                <a:headEnd/>
                <a:tailEnd/>
              </a:ln>
            </p:spPr>
            <p:txBody>
              <a:bodyPr/>
              <a:lstStyle/>
              <a:p>
                <a:endParaRPr lang="en-US"/>
              </a:p>
            </p:txBody>
          </p:sp>
          <p:sp>
            <p:nvSpPr>
              <p:cNvPr id="19468" name="Freeform 122"/>
              <p:cNvSpPr>
                <a:spLocks/>
              </p:cNvSpPr>
              <p:nvPr/>
            </p:nvSpPr>
            <p:spPr bwMode="auto">
              <a:xfrm>
                <a:off x="6758476" y="2198056"/>
                <a:ext cx="40721" cy="177608"/>
              </a:xfrm>
              <a:custGeom>
                <a:avLst/>
                <a:gdLst>
                  <a:gd name="T0" fmla="*/ 0 w 21"/>
                  <a:gd name="T1" fmla="*/ 2147483647 h 92"/>
                  <a:gd name="T2" fmla="*/ 0 w 21"/>
                  <a:gd name="T3" fmla="*/ 2147483647 h 92"/>
                  <a:gd name="T4" fmla="*/ 2147483647 w 21"/>
                  <a:gd name="T5" fmla="*/ 0 h 92"/>
                  <a:gd name="T6" fmla="*/ 2147483647 w 21"/>
                  <a:gd name="T7" fmla="*/ 2147483647 h 92"/>
                  <a:gd name="T8" fmla="*/ 2147483647 w 21"/>
                  <a:gd name="T9" fmla="*/ 2147483647 h 92"/>
                  <a:gd name="T10" fmla="*/ 2147483647 w 21"/>
                  <a:gd name="T11" fmla="*/ 2147483647 h 92"/>
                  <a:gd name="T12" fmla="*/ 2147483647 w 21"/>
                  <a:gd name="T13" fmla="*/ 2147483647 h 92"/>
                  <a:gd name="T14" fmla="*/ 0 w 21"/>
                  <a:gd name="T15" fmla="*/ 2147483647 h 92"/>
                  <a:gd name="T16" fmla="*/ 0 w 21"/>
                  <a:gd name="T17" fmla="*/ 2147483647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92"/>
                  <a:gd name="T29" fmla="*/ 21 w 21"/>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92">
                    <a:moveTo>
                      <a:pt x="0" y="79"/>
                    </a:moveTo>
                    <a:cubicBezTo>
                      <a:pt x="0" y="11"/>
                      <a:pt x="0" y="11"/>
                      <a:pt x="0" y="11"/>
                    </a:cubicBezTo>
                    <a:cubicBezTo>
                      <a:pt x="0" y="5"/>
                      <a:pt x="5" y="0"/>
                      <a:pt x="11" y="0"/>
                    </a:cubicBezTo>
                    <a:cubicBezTo>
                      <a:pt x="16" y="0"/>
                      <a:pt x="21" y="5"/>
                      <a:pt x="21" y="11"/>
                    </a:cubicBezTo>
                    <a:cubicBezTo>
                      <a:pt x="21" y="56"/>
                      <a:pt x="21" y="56"/>
                      <a:pt x="21" y="56"/>
                    </a:cubicBezTo>
                    <a:cubicBezTo>
                      <a:pt x="21" y="82"/>
                      <a:pt x="21" y="82"/>
                      <a:pt x="21" y="82"/>
                    </a:cubicBezTo>
                    <a:cubicBezTo>
                      <a:pt x="21" y="87"/>
                      <a:pt x="16" y="92"/>
                      <a:pt x="11" y="92"/>
                    </a:cubicBezTo>
                    <a:cubicBezTo>
                      <a:pt x="5" y="92"/>
                      <a:pt x="0" y="87"/>
                      <a:pt x="0" y="82"/>
                    </a:cubicBezTo>
                    <a:lnTo>
                      <a:pt x="0" y="79"/>
                    </a:lnTo>
                    <a:close/>
                  </a:path>
                </a:pathLst>
              </a:custGeom>
              <a:solidFill>
                <a:srgbClr val="FFFFFF"/>
              </a:solidFill>
              <a:ln w="9525">
                <a:noFill/>
                <a:round/>
                <a:headEnd/>
                <a:tailEnd/>
              </a:ln>
            </p:spPr>
            <p:txBody>
              <a:bodyPr/>
              <a:lstStyle/>
              <a:p>
                <a:endParaRPr lang="en-US"/>
              </a:p>
            </p:txBody>
          </p:sp>
          <p:sp>
            <p:nvSpPr>
              <p:cNvPr id="19469" name="Freeform 123"/>
              <p:cNvSpPr>
                <a:spLocks/>
              </p:cNvSpPr>
              <p:nvPr/>
            </p:nvSpPr>
            <p:spPr bwMode="auto">
              <a:xfrm>
                <a:off x="6810598" y="2444101"/>
                <a:ext cx="447926" cy="527936"/>
              </a:xfrm>
              <a:custGeom>
                <a:avLst/>
                <a:gdLst>
                  <a:gd name="T0" fmla="*/ 2147483647 w 232"/>
                  <a:gd name="T1" fmla="*/ 2147483647 h 273"/>
                  <a:gd name="T2" fmla="*/ 0 w 232"/>
                  <a:gd name="T3" fmla="*/ 2147483647 h 273"/>
                  <a:gd name="T4" fmla="*/ 0 w 232"/>
                  <a:gd name="T5" fmla="*/ 0 h 273"/>
                  <a:gd name="T6" fmla="*/ 2147483647 w 232"/>
                  <a:gd name="T7" fmla="*/ 0 h 273"/>
                  <a:gd name="T8" fmla="*/ 2147483647 w 232"/>
                  <a:gd name="T9" fmla="*/ 0 h 273"/>
                  <a:gd name="T10" fmla="*/ 2147483647 w 232"/>
                  <a:gd name="T11" fmla="*/ 0 h 273"/>
                  <a:gd name="T12" fmla="*/ 2147483647 w 232"/>
                  <a:gd name="T13" fmla="*/ 2147483647 h 273"/>
                  <a:gd name="T14" fmla="*/ 2147483647 w 232"/>
                  <a:gd name="T15" fmla="*/ 2147483647 h 273"/>
                  <a:gd name="T16" fmla="*/ 2147483647 w 232"/>
                  <a:gd name="T17" fmla="*/ 2147483647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273"/>
                  <a:gd name="T29" fmla="*/ 232 w 232"/>
                  <a:gd name="T30" fmla="*/ 273 h 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273">
                    <a:moveTo>
                      <a:pt x="28" y="273"/>
                    </a:moveTo>
                    <a:cubicBezTo>
                      <a:pt x="13" y="273"/>
                      <a:pt x="0" y="260"/>
                      <a:pt x="0" y="245"/>
                    </a:cubicBezTo>
                    <a:cubicBezTo>
                      <a:pt x="0" y="0"/>
                      <a:pt x="0" y="0"/>
                      <a:pt x="0" y="0"/>
                    </a:cubicBezTo>
                    <a:cubicBezTo>
                      <a:pt x="94" y="0"/>
                      <a:pt x="94" y="0"/>
                      <a:pt x="94" y="0"/>
                    </a:cubicBezTo>
                    <a:cubicBezTo>
                      <a:pt x="177" y="0"/>
                      <a:pt x="177" y="0"/>
                      <a:pt x="177" y="0"/>
                    </a:cubicBezTo>
                    <a:cubicBezTo>
                      <a:pt x="232" y="0"/>
                      <a:pt x="232" y="0"/>
                      <a:pt x="232" y="0"/>
                    </a:cubicBezTo>
                    <a:cubicBezTo>
                      <a:pt x="232" y="245"/>
                      <a:pt x="232" y="245"/>
                      <a:pt x="232" y="245"/>
                    </a:cubicBezTo>
                    <a:cubicBezTo>
                      <a:pt x="232" y="260"/>
                      <a:pt x="220" y="273"/>
                      <a:pt x="204" y="273"/>
                    </a:cubicBezTo>
                    <a:lnTo>
                      <a:pt x="28" y="273"/>
                    </a:lnTo>
                    <a:close/>
                  </a:path>
                </a:pathLst>
              </a:custGeom>
              <a:solidFill>
                <a:srgbClr val="FFFFFF"/>
              </a:solidFill>
              <a:ln w="9525">
                <a:noFill/>
                <a:round/>
                <a:headEnd/>
                <a:tailEnd/>
              </a:ln>
            </p:spPr>
            <p:txBody>
              <a:bodyPr/>
              <a:lstStyle/>
              <a:p>
                <a:endParaRPr lang="en-US"/>
              </a:p>
            </p:txBody>
          </p:sp>
        </p:grpSp>
        <p:sp>
          <p:nvSpPr>
            <p:cNvPr id="19464" name="Freeform 5"/>
            <p:cNvSpPr>
              <a:spLocks noEditPoints="1"/>
            </p:cNvSpPr>
            <p:nvPr/>
          </p:nvSpPr>
          <p:spPr bwMode="auto">
            <a:xfrm>
              <a:off x="6880828" y="2507347"/>
              <a:ext cx="297488" cy="384631"/>
            </a:xfrm>
            <a:custGeom>
              <a:avLst/>
              <a:gdLst>
                <a:gd name="T0" fmla="*/ 0 w 1672"/>
                <a:gd name="T1" fmla="*/ 2147483647 h 2160"/>
                <a:gd name="T2" fmla="*/ 0 w 1672"/>
                <a:gd name="T3" fmla="*/ 2147483647 h 2160"/>
                <a:gd name="T4" fmla="*/ 2147483647 w 1672"/>
                <a:gd name="T5" fmla="*/ 2147483647 h 2160"/>
                <a:gd name="T6" fmla="*/ 2147483647 w 1672"/>
                <a:gd name="T7" fmla="*/ 2147483647 h 2160"/>
                <a:gd name="T8" fmla="*/ 2147483647 w 1672"/>
                <a:gd name="T9" fmla="*/ 2147483647 h 2160"/>
                <a:gd name="T10" fmla="*/ 2147483647 w 1672"/>
                <a:gd name="T11" fmla="*/ 0 h 2160"/>
                <a:gd name="T12" fmla="*/ 2147483647 w 1672"/>
                <a:gd name="T13" fmla="*/ 0 h 2160"/>
                <a:gd name="T14" fmla="*/ 2147483647 w 1672"/>
                <a:gd name="T15" fmla="*/ 2147483647 h 2160"/>
                <a:gd name="T16" fmla="*/ 2147483647 w 1672"/>
                <a:gd name="T17" fmla="*/ 2147483647 h 2160"/>
                <a:gd name="T18" fmla="*/ 2147483647 w 1672"/>
                <a:gd name="T19" fmla="*/ 2147483647 h 2160"/>
                <a:gd name="T20" fmla="*/ 2147483647 w 1672"/>
                <a:gd name="T21" fmla="*/ 2147483647 h 2160"/>
                <a:gd name="T22" fmla="*/ 2147483647 w 1672"/>
                <a:gd name="T23" fmla="*/ 2147483647 h 2160"/>
                <a:gd name="T24" fmla="*/ 2147483647 w 1672"/>
                <a:gd name="T25" fmla="*/ 2147483647 h 2160"/>
                <a:gd name="T26" fmla="*/ 2147483647 w 1672"/>
                <a:gd name="T27" fmla="*/ 2147483647 h 2160"/>
                <a:gd name="T28" fmla="*/ 2147483647 w 1672"/>
                <a:gd name="T29" fmla="*/ 2147483647 h 2160"/>
                <a:gd name="T30" fmla="*/ 2147483647 w 1672"/>
                <a:gd name="T31" fmla="*/ 2147483647 h 2160"/>
                <a:gd name="T32" fmla="*/ 2147483647 w 1672"/>
                <a:gd name="T33" fmla="*/ 2147483647 h 2160"/>
                <a:gd name="T34" fmla="*/ 2147483647 w 1672"/>
                <a:gd name="T35" fmla="*/ 2147483647 h 2160"/>
                <a:gd name="T36" fmla="*/ 2147483647 w 1672"/>
                <a:gd name="T37" fmla="*/ 2147483647 h 2160"/>
                <a:gd name="T38" fmla="*/ 2147483647 w 1672"/>
                <a:gd name="T39" fmla="*/ 2147483647 h 2160"/>
                <a:gd name="T40" fmla="*/ 2147483647 w 1672"/>
                <a:gd name="T41" fmla="*/ 2147483647 h 2160"/>
                <a:gd name="T42" fmla="*/ 2147483647 w 1672"/>
                <a:gd name="T43" fmla="*/ 2147483647 h 2160"/>
                <a:gd name="T44" fmla="*/ 2147483647 w 1672"/>
                <a:gd name="T45" fmla="*/ 2147483647 h 2160"/>
                <a:gd name="T46" fmla="*/ 2147483647 w 1672"/>
                <a:gd name="T47" fmla="*/ 2147483647 h 2160"/>
                <a:gd name="T48" fmla="*/ 2147483647 w 1672"/>
                <a:gd name="T49" fmla="*/ 2147483647 h 2160"/>
                <a:gd name="T50" fmla="*/ 2147483647 w 1672"/>
                <a:gd name="T51" fmla="*/ 2147483647 h 2160"/>
                <a:gd name="T52" fmla="*/ 2147483647 w 1672"/>
                <a:gd name="T53" fmla="*/ 2147483647 h 2160"/>
                <a:gd name="T54" fmla="*/ 0 w 1672"/>
                <a:gd name="T55" fmla="*/ 2147483647 h 2160"/>
                <a:gd name="T56" fmla="*/ 2147483647 w 1672"/>
                <a:gd name="T57" fmla="*/ 2147483647 h 2160"/>
                <a:gd name="T58" fmla="*/ 2147483647 w 1672"/>
                <a:gd name="T59" fmla="*/ 2147483647 h 2160"/>
                <a:gd name="T60" fmla="*/ 2147483647 w 1672"/>
                <a:gd name="T61" fmla="*/ 2147483647 h 2160"/>
                <a:gd name="T62" fmla="*/ 2147483647 w 1672"/>
                <a:gd name="T63" fmla="*/ 2147483647 h 2160"/>
                <a:gd name="T64" fmla="*/ 2147483647 w 1672"/>
                <a:gd name="T65" fmla="*/ 2147483647 h 2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2"/>
                <a:gd name="T100" fmla="*/ 0 h 2160"/>
                <a:gd name="T101" fmla="*/ 1672 w 1672"/>
                <a:gd name="T102" fmla="*/ 2160 h 2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2" h="2160">
                  <a:moveTo>
                    <a:pt x="0" y="1814"/>
                  </a:moveTo>
                  <a:cubicBezTo>
                    <a:pt x="0" y="1625"/>
                    <a:pt x="0" y="1625"/>
                    <a:pt x="0" y="1625"/>
                  </a:cubicBezTo>
                  <a:cubicBezTo>
                    <a:pt x="122" y="1584"/>
                    <a:pt x="119" y="1584"/>
                    <a:pt x="125" y="1550"/>
                  </a:cubicBezTo>
                  <a:cubicBezTo>
                    <a:pt x="131" y="288"/>
                    <a:pt x="131" y="288"/>
                    <a:pt x="131" y="288"/>
                  </a:cubicBezTo>
                  <a:cubicBezTo>
                    <a:pt x="131" y="212"/>
                    <a:pt x="119" y="209"/>
                    <a:pt x="20" y="189"/>
                  </a:cubicBezTo>
                  <a:cubicBezTo>
                    <a:pt x="20" y="0"/>
                    <a:pt x="20" y="0"/>
                    <a:pt x="20" y="0"/>
                  </a:cubicBezTo>
                  <a:cubicBezTo>
                    <a:pt x="709" y="0"/>
                    <a:pt x="709" y="0"/>
                    <a:pt x="709" y="0"/>
                  </a:cubicBezTo>
                  <a:cubicBezTo>
                    <a:pt x="988" y="0"/>
                    <a:pt x="1122" y="12"/>
                    <a:pt x="1247" y="93"/>
                  </a:cubicBezTo>
                  <a:cubicBezTo>
                    <a:pt x="1390" y="186"/>
                    <a:pt x="1462" y="346"/>
                    <a:pt x="1462" y="491"/>
                  </a:cubicBezTo>
                  <a:cubicBezTo>
                    <a:pt x="1462" y="741"/>
                    <a:pt x="1317" y="863"/>
                    <a:pt x="1023" y="965"/>
                  </a:cubicBezTo>
                  <a:cubicBezTo>
                    <a:pt x="1131" y="1052"/>
                    <a:pt x="1160" y="1084"/>
                    <a:pt x="1250" y="1198"/>
                  </a:cubicBezTo>
                  <a:cubicBezTo>
                    <a:pt x="1433" y="959"/>
                    <a:pt x="1433" y="959"/>
                    <a:pt x="1433" y="959"/>
                  </a:cubicBezTo>
                  <a:cubicBezTo>
                    <a:pt x="1605" y="1090"/>
                    <a:pt x="1605" y="1090"/>
                    <a:pt x="1605" y="1090"/>
                  </a:cubicBezTo>
                  <a:cubicBezTo>
                    <a:pt x="1387" y="1390"/>
                    <a:pt x="1387" y="1390"/>
                    <a:pt x="1387" y="1390"/>
                  </a:cubicBezTo>
                  <a:cubicBezTo>
                    <a:pt x="1494" y="1570"/>
                    <a:pt x="1538" y="1605"/>
                    <a:pt x="1672" y="1622"/>
                  </a:cubicBezTo>
                  <a:cubicBezTo>
                    <a:pt x="1672" y="1814"/>
                    <a:pt x="1672" y="1814"/>
                    <a:pt x="1672" y="1814"/>
                  </a:cubicBezTo>
                  <a:cubicBezTo>
                    <a:pt x="1247" y="1814"/>
                    <a:pt x="1247" y="1814"/>
                    <a:pt x="1247" y="1814"/>
                  </a:cubicBezTo>
                  <a:cubicBezTo>
                    <a:pt x="1206" y="1814"/>
                    <a:pt x="1201" y="1810"/>
                    <a:pt x="1175" y="1788"/>
                  </a:cubicBezTo>
                  <a:cubicBezTo>
                    <a:pt x="1139" y="1759"/>
                    <a:pt x="1143" y="1759"/>
                    <a:pt x="1119" y="1741"/>
                  </a:cubicBezTo>
                  <a:cubicBezTo>
                    <a:pt x="802" y="2160"/>
                    <a:pt x="802" y="2160"/>
                    <a:pt x="802" y="2160"/>
                  </a:cubicBezTo>
                  <a:cubicBezTo>
                    <a:pt x="631" y="2032"/>
                    <a:pt x="631" y="2032"/>
                    <a:pt x="631" y="2032"/>
                  </a:cubicBezTo>
                  <a:cubicBezTo>
                    <a:pt x="980" y="1550"/>
                    <a:pt x="980" y="1550"/>
                    <a:pt x="980" y="1550"/>
                  </a:cubicBezTo>
                  <a:cubicBezTo>
                    <a:pt x="898" y="1363"/>
                    <a:pt x="834" y="1247"/>
                    <a:pt x="715" y="1105"/>
                  </a:cubicBezTo>
                  <a:cubicBezTo>
                    <a:pt x="643" y="1017"/>
                    <a:pt x="610" y="1003"/>
                    <a:pt x="529" y="1003"/>
                  </a:cubicBezTo>
                  <a:cubicBezTo>
                    <a:pt x="529" y="1483"/>
                    <a:pt x="529" y="1483"/>
                    <a:pt x="529" y="1483"/>
                  </a:cubicBezTo>
                  <a:cubicBezTo>
                    <a:pt x="529" y="1590"/>
                    <a:pt x="532" y="1611"/>
                    <a:pt x="648" y="1616"/>
                  </a:cubicBezTo>
                  <a:cubicBezTo>
                    <a:pt x="648" y="1814"/>
                    <a:pt x="648" y="1814"/>
                    <a:pt x="648" y="1814"/>
                  </a:cubicBezTo>
                  <a:lnTo>
                    <a:pt x="0" y="1814"/>
                  </a:lnTo>
                  <a:close/>
                  <a:moveTo>
                    <a:pt x="1021" y="500"/>
                  </a:moveTo>
                  <a:cubicBezTo>
                    <a:pt x="1021" y="277"/>
                    <a:pt x="858" y="224"/>
                    <a:pt x="529" y="224"/>
                  </a:cubicBezTo>
                  <a:cubicBezTo>
                    <a:pt x="529" y="774"/>
                    <a:pt x="529" y="774"/>
                    <a:pt x="529" y="774"/>
                  </a:cubicBezTo>
                  <a:cubicBezTo>
                    <a:pt x="582" y="777"/>
                    <a:pt x="631" y="777"/>
                    <a:pt x="663" y="777"/>
                  </a:cubicBezTo>
                  <a:cubicBezTo>
                    <a:pt x="896" y="777"/>
                    <a:pt x="1021" y="675"/>
                    <a:pt x="1021" y="500"/>
                  </a:cubicBezTo>
                  <a:close/>
                </a:path>
              </a:pathLst>
            </a:custGeom>
            <a:solidFill>
              <a:schemeClr val="tx1"/>
            </a:solidFill>
            <a:ln w="9525">
              <a:noFill/>
              <a:round/>
              <a:headEnd/>
              <a:tailEnd/>
            </a:ln>
          </p:spPr>
          <p:txBody>
            <a:bodyPr/>
            <a:lstStyle/>
            <a:p>
              <a:endParaRPr lang="en-US"/>
            </a:p>
          </p:txBody>
        </p:sp>
      </p:grpSp>
      <p:sp>
        <p:nvSpPr>
          <p:cNvPr id="19461" name="Rectangle 12"/>
          <p:cNvSpPr>
            <a:spLocks noChangeArrowheads="1"/>
          </p:cNvSpPr>
          <p:nvPr/>
        </p:nvSpPr>
        <p:spPr bwMode="auto">
          <a:xfrm>
            <a:off x="3659188" y="1255713"/>
            <a:ext cx="4872037" cy="3046412"/>
          </a:xfrm>
          <a:prstGeom prst="rect">
            <a:avLst/>
          </a:prstGeom>
          <a:noFill/>
          <a:ln w="9525">
            <a:noFill/>
            <a:miter lim="800000"/>
            <a:headEnd/>
            <a:tailEnd/>
          </a:ln>
        </p:spPr>
        <p:txBody>
          <a:bodyPr>
            <a:spAutoFit/>
          </a:bodyPr>
          <a:lstStyle/>
          <a:p>
            <a:pPr>
              <a:buClr>
                <a:schemeClr val="tx2"/>
              </a:buClr>
              <a:buFont typeface="Arial" pitchFamily="34" charset="0"/>
              <a:buChar char="•"/>
            </a:pPr>
            <a:r>
              <a:rPr lang="en-US" sz="2400">
                <a:solidFill>
                  <a:schemeClr val="accent2"/>
                </a:solidFill>
              </a:rPr>
              <a:t> Making disposal safer</a:t>
            </a:r>
            <a:br>
              <a:rPr lang="en-US" sz="2400">
                <a:solidFill>
                  <a:schemeClr val="accent2"/>
                </a:solidFill>
              </a:rPr>
            </a:br>
            <a:endParaRPr lang="en-US" sz="2400">
              <a:solidFill>
                <a:schemeClr val="accent2"/>
              </a:solidFill>
            </a:endParaRPr>
          </a:p>
          <a:p>
            <a:pPr>
              <a:buClr>
                <a:schemeClr val="tx2"/>
              </a:buClr>
              <a:buFont typeface="Arial" pitchFamily="34" charset="0"/>
              <a:buChar char="•"/>
            </a:pPr>
            <a:r>
              <a:rPr lang="en-US" sz="2400">
                <a:solidFill>
                  <a:schemeClr val="accent2"/>
                </a:solidFill>
              </a:rPr>
              <a:t> Educating parents and teens</a:t>
            </a:r>
            <a:br>
              <a:rPr lang="en-US" sz="2400">
                <a:solidFill>
                  <a:schemeClr val="accent2"/>
                </a:solidFill>
              </a:rPr>
            </a:br>
            <a:endParaRPr lang="en-US" sz="2400">
              <a:solidFill>
                <a:schemeClr val="accent2"/>
              </a:solidFill>
            </a:endParaRPr>
          </a:p>
          <a:p>
            <a:pPr>
              <a:buClr>
                <a:schemeClr val="tx2"/>
              </a:buClr>
              <a:buFont typeface="Arial" pitchFamily="34" charset="0"/>
              <a:buChar char="•"/>
            </a:pPr>
            <a:r>
              <a:rPr lang="en-US" sz="2400">
                <a:solidFill>
                  <a:schemeClr val="accent2"/>
                </a:solidFill>
              </a:rPr>
              <a:t> Preventing overdose deaths</a:t>
            </a:r>
          </a:p>
          <a:p>
            <a:endParaRPr lang="en-US" sz="2400">
              <a:solidFill>
                <a:schemeClr val="accent2"/>
              </a:solidFill>
            </a:endParaRPr>
          </a:p>
          <a:p>
            <a:endParaRPr lang="en-US" sz="2400" b="1">
              <a:solidFill>
                <a:schemeClr val="accent2"/>
              </a:solidFill>
            </a:endParaRPr>
          </a:p>
          <a:p>
            <a:endParaRPr lang="en-US" sz="2400" b="1">
              <a:solidFill>
                <a:schemeClr val="accent2"/>
              </a:solidFill>
            </a:endParaRPr>
          </a:p>
        </p:txBody>
      </p:sp>
      <p:sp>
        <p:nvSpPr>
          <p:cNvPr id="16" name="Footer Placeholder 1"/>
          <p:cNvSpPr>
            <a:spLocks noGrp="1"/>
          </p:cNvSpPr>
          <p:nvPr>
            <p:ph type="ftr" sz="quarter" idx="14"/>
          </p:nvPr>
        </p:nvSpPr>
        <p:spPr/>
        <p:txBody>
          <a:bodyPr/>
          <a:lstStyle/>
          <a:p>
            <a:pPr>
              <a:defRPr/>
            </a:pPr>
            <a:r>
              <a:rPr lang="en-US" dirty="0"/>
              <a:t>© </a:t>
            </a:r>
            <a:r>
              <a:rPr lang="en-US" dirty="0" smtClean="0"/>
              <a:t>2015 </a:t>
            </a:r>
            <a:r>
              <a:rPr lang="en-US" dirty="0"/>
              <a:t>CVS Health Confidential &amp; Proprietary</a:t>
            </a: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 </a:t>
            </a:r>
            <a:r>
              <a:rPr lang="en-US" dirty="0" smtClean="0"/>
              <a:t>2015 </a:t>
            </a:r>
            <a:r>
              <a:rPr lang="en-US" dirty="0"/>
              <a:t>CVS Health Confidential &amp; Proprietary</a:t>
            </a:r>
          </a:p>
        </p:txBody>
      </p:sp>
      <p:sp>
        <p:nvSpPr>
          <p:cNvPr id="3" name="Slide Number Placeholder 2"/>
          <p:cNvSpPr>
            <a:spLocks noGrp="1"/>
          </p:cNvSpPr>
          <p:nvPr>
            <p:ph type="sldNum" sz="quarter" idx="11"/>
          </p:nvPr>
        </p:nvSpPr>
        <p:spPr/>
        <p:txBody>
          <a:bodyPr/>
          <a:lstStyle/>
          <a:p>
            <a:pPr>
              <a:defRPr/>
            </a:pPr>
            <a:fld id="{E58FCAF0-4FEE-4520-B873-B02EA19B1A7E}" type="slidenum">
              <a:rPr lang="en-US"/>
              <a:pPr>
                <a:defRPr/>
              </a:pPr>
              <a:t>13</a:t>
            </a:fld>
            <a:endParaRPr lang="en-US" dirty="0"/>
          </a:p>
        </p:txBody>
      </p:sp>
      <p:sp>
        <p:nvSpPr>
          <p:cNvPr id="22532" name="Title 3"/>
          <p:cNvSpPr>
            <a:spLocks noGrp="1"/>
          </p:cNvSpPr>
          <p:nvPr>
            <p:ph type="title"/>
          </p:nvPr>
        </p:nvSpPr>
        <p:spPr/>
        <p:txBody>
          <a:bodyPr/>
          <a:lstStyle/>
          <a:p>
            <a:pPr eaLnBrk="1" hangingPunct="1"/>
            <a:r>
              <a:rPr lang="en-US" sz="2800" smtClean="0"/>
              <a:t>“Better for you” options</a:t>
            </a:r>
          </a:p>
        </p:txBody>
      </p:sp>
      <p:sp>
        <p:nvSpPr>
          <p:cNvPr id="22533" name="Content Placeholder 28"/>
          <p:cNvSpPr txBox="1">
            <a:spLocks/>
          </p:cNvSpPr>
          <p:nvPr/>
        </p:nvSpPr>
        <p:spPr bwMode="gray">
          <a:xfrm>
            <a:off x="4757738" y="1330036"/>
            <a:ext cx="4103687" cy="3292475"/>
          </a:xfrm>
          <a:prstGeom prst="rect">
            <a:avLst/>
          </a:prstGeom>
          <a:noFill/>
          <a:ln w="9525">
            <a:noFill/>
            <a:miter lim="800000"/>
            <a:headEnd/>
            <a:tailEnd/>
          </a:ln>
        </p:spPr>
        <p:txBody>
          <a:bodyPr lIns="0" tIns="0" rIns="68579" bIns="0"/>
          <a:lstStyle/>
          <a:p>
            <a:pPr>
              <a:spcBef>
                <a:spcPts val="1200"/>
              </a:spcBef>
              <a:buClr>
                <a:schemeClr val="tx2"/>
              </a:buClr>
              <a:buFont typeface="Arial" pitchFamily="34" charset="0"/>
              <a:buChar char="•"/>
            </a:pPr>
            <a:r>
              <a:rPr lang="en-US" sz="2400" dirty="0">
                <a:solidFill>
                  <a:schemeClr val="accent2"/>
                </a:solidFill>
              </a:rPr>
              <a:t> Healthier store brand options </a:t>
            </a:r>
          </a:p>
          <a:p>
            <a:pPr>
              <a:spcBef>
                <a:spcPts val="1200"/>
              </a:spcBef>
              <a:buClr>
                <a:schemeClr val="tx2"/>
              </a:buClr>
              <a:buFont typeface="Arial" pitchFamily="34" charset="0"/>
              <a:buChar char="•"/>
            </a:pPr>
            <a:r>
              <a:rPr lang="en-US" sz="2400" dirty="0">
                <a:solidFill>
                  <a:schemeClr val="accent2"/>
                </a:solidFill>
              </a:rPr>
              <a:t> New in-store signage to making healthier options easy-to-find</a:t>
            </a:r>
          </a:p>
          <a:p>
            <a:pPr>
              <a:spcBef>
                <a:spcPts val="1200"/>
              </a:spcBef>
              <a:buClr>
                <a:schemeClr val="tx2"/>
              </a:buClr>
            </a:pPr>
            <a:endParaRPr lang="en-US" sz="1600" dirty="0"/>
          </a:p>
          <a:p>
            <a:pPr>
              <a:spcBef>
                <a:spcPts val="1200"/>
              </a:spcBef>
              <a:buClr>
                <a:schemeClr val="tx2"/>
              </a:buClr>
            </a:pPr>
            <a:endParaRPr lang="en-US" sz="1600" dirty="0"/>
          </a:p>
        </p:txBody>
      </p:sp>
      <p:pic>
        <p:nvPicPr>
          <p:cNvPr id="22534" name="Picture 1"/>
          <p:cNvPicPr>
            <a:picLocks noChangeAspect="1" noChangeArrowheads="1"/>
          </p:cNvPicPr>
          <p:nvPr/>
        </p:nvPicPr>
        <p:blipFill>
          <a:blip r:embed="rId3"/>
          <a:srcRect/>
          <a:stretch>
            <a:fillRect/>
          </a:stretch>
        </p:blipFill>
        <p:spPr bwMode="auto">
          <a:xfrm>
            <a:off x="233363" y="1131888"/>
            <a:ext cx="4238625" cy="2895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4894"/>
            <a:ext cx="8229600" cy="617220"/>
          </a:xfrm>
        </p:spPr>
        <p:txBody>
          <a:bodyPr>
            <a:normAutofit/>
          </a:bodyPr>
          <a:lstStyle/>
          <a:p>
            <a:r>
              <a:rPr lang="en-US" dirty="0" smtClean="0"/>
              <a:t>Workforce development investment</a:t>
            </a:r>
            <a:endParaRPr lang="en-US" dirty="0"/>
          </a:p>
        </p:txBody>
      </p:sp>
      <p:sp>
        <p:nvSpPr>
          <p:cNvPr id="15" name="Slide Number Placeholder 14"/>
          <p:cNvSpPr>
            <a:spLocks noGrp="1"/>
          </p:cNvSpPr>
          <p:nvPr>
            <p:ph type="sldNum" sz="quarter" idx="4294967295"/>
          </p:nvPr>
        </p:nvSpPr>
        <p:spPr>
          <a:xfrm>
            <a:off x="8814816" y="4882896"/>
            <a:ext cx="320040" cy="102870"/>
          </a:xfrm>
          <a:prstGeom prst="rect">
            <a:avLst/>
          </a:prstGeom>
        </p:spPr>
        <p:txBody>
          <a:bodyPr/>
          <a:lstStyle/>
          <a:p>
            <a:fld id="{4D467D88-DCFD-354C-96A5-D863D5E9364D}" type="slidenum">
              <a:rPr lang="en-US" smtClean="0"/>
              <a:pPr/>
              <a:t>14</a:t>
            </a:fld>
            <a:endParaRPr lang="en-US" dirty="0"/>
          </a:p>
        </p:txBody>
      </p:sp>
      <p:sp>
        <p:nvSpPr>
          <p:cNvPr id="17" name="Rounded Rectangle 4"/>
          <p:cNvSpPr>
            <a:spLocks noChangeAspect="1"/>
          </p:cNvSpPr>
          <p:nvPr/>
        </p:nvSpPr>
        <p:spPr bwMode="auto">
          <a:xfrm>
            <a:off x="457199" y="1097279"/>
            <a:ext cx="1828800" cy="1371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45720" rtlCol="0" anchor="ctr"/>
          <a:lstStyle/>
          <a:p>
            <a:r>
              <a:rPr lang="en-US" sz="4000" b="1" dirty="0" smtClean="0">
                <a:solidFill>
                  <a:schemeClr val="bg1"/>
                </a:solidFill>
              </a:rPr>
              <a:t>20K</a:t>
            </a:r>
          </a:p>
          <a:p>
            <a:pPr>
              <a:spcBef>
                <a:spcPts val="300"/>
              </a:spcBef>
            </a:pPr>
            <a:r>
              <a:rPr lang="en-US" sz="1400" b="1" dirty="0" smtClean="0">
                <a:solidFill>
                  <a:schemeClr val="bg1"/>
                </a:solidFill>
              </a:rPr>
              <a:t>Summer Youth</a:t>
            </a:r>
          </a:p>
          <a:p>
            <a:pPr>
              <a:spcBef>
                <a:spcPts val="300"/>
              </a:spcBef>
            </a:pPr>
            <a:r>
              <a:rPr lang="en-US" sz="1400" b="1" dirty="0" smtClean="0">
                <a:solidFill>
                  <a:schemeClr val="bg1"/>
                </a:solidFill>
              </a:rPr>
              <a:t>Hires Per Year   </a:t>
            </a:r>
            <a:endParaRPr lang="en-US" sz="1400" b="1" dirty="0">
              <a:solidFill>
                <a:schemeClr val="bg1"/>
              </a:solidFill>
            </a:endParaRPr>
          </a:p>
          <a:p>
            <a:endParaRPr lang="en-US" sz="1200" b="1" dirty="0">
              <a:solidFill>
                <a:schemeClr val="bg1"/>
              </a:solidFill>
            </a:endParaRPr>
          </a:p>
        </p:txBody>
      </p:sp>
      <p:sp>
        <p:nvSpPr>
          <p:cNvPr id="18" name="Rounded Rectangle 4"/>
          <p:cNvSpPr>
            <a:spLocks noChangeAspect="1"/>
          </p:cNvSpPr>
          <p:nvPr/>
        </p:nvSpPr>
        <p:spPr bwMode="auto">
          <a:xfrm>
            <a:off x="2590799" y="1097279"/>
            <a:ext cx="1828800" cy="1371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45720" rtlCol="0" anchor="ctr"/>
          <a:lstStyle/>
          <a:p>
            <a:r>
              <a:rPr lang="en-US" sz="4000" b="1" dirty="0" smtClean="0">
                <a:solidFill>
                  <a:schemeClr val="bg1"/>
                </a:solidFill>
              </a:rPr>
              <a:t>20%</a:t>
            </a:r>
          </a:p>
          <a:p>
            <a:pPr>
              <a:spcBef>
                <a:spcPts val="300"/>
              </a:spcBef>
            </a:pPr>
            <a:r>
              <a:rPr lang="en-US" sz="1400" b="1" dirty="0" smtClean="0">
                <a:solidFill>
                  <a:schemeClr val="bg1"/>
                </a:solidFill>
              </a:rPr>
              <a:t>Mature Workers (50+ years old) in Our Workforce </a:t>
            </a:r>
            <a:endParaRPr lang="en-US" sz="1400" b="1" dirty="0">
              <a:solidFill>
                <a:schemeClr val="bg1"/>
              </a:solidFill>
            </a:endParaRPr>
          </a:p>
          <a:p>
            <a:endParaRPr lang="en-US" sz="1200" b="1" dirty="0">
              <a:solidFill>
                <a:schemeClr val="bg1"/>
              </a:solidFill>
            </a:endParaRPr>
          </a:p>
        </p:txBody>
      </p:sp>
      <p:sp>
        <p:nvSpPr>
          <p:cNvPr id="19" name="Rounded Rectangle 4"/>
          <p:cNvSpPr>
            <a:spLocks noChangeAspect="1"/>
          </p:cNvSpPr>
          <p:nvPr/>
        </p:nvSpPr>
        <p:spPr bwMode="auto">
          <a:xfrm>
            <a:off x="457199" y="2866170"/>
            <a:ext cx="1828800" cy="137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45720" rtlCol="0" anchor="ctr"/>
          <a:lstStyle/>
          <a:p>
            <a:r>
              <a:rPr lang="en-US" sz="4000" b="1" dirty="0" smtClean="0">
                <a:solidFill>
                  <a:schemeClr val="bg1"/>
                </a:solidFill>
              </a:rPr>
              <a:t>1500</a:t>
            </a:r>
          </a:p>
          <a:p>
            <a:pPr>
              <a:spcBef>
                <a:spcPts val="300"/>
              </a:spcBef>
            </a:pPr>
            <a:r>
              <a:rPr lang="en-US" sz="1400" b="1" dirty="0" smtClean="0">
                <a:solidFill>
                  <a:schemeClr val="bg1"/>
                </a:solidFill>
              </a:rPr>
              <a:t>Registered Apprenticeship</a:t>
            </a:r>
            <a:endParaRPr lang="en-US" sz="1400" b="1" dirty="0">
              <a:solidFill>
                <a:schemeClr val="bg1"/>
              </a:solidFill>
            </a:endParaRPr>
          </a:p>
          <a:p>
            <a:endParaRPr lang="en-US" sz="1200" b="1" dirty="0">
              <a:solidFill>
                <a:schemeClr val="bg1"/>
              </a:solidFill>
            </a:endParaRPr>
          </a:p>
        </p:txBody>
      </p:sp>
      <p:sp>
        <p:nvSpPr>
          <p:cNvPr id="20" name="Rounded Rectangle 4"/>
          <p:cNvSpPr>
            <a:spLocks noChangeAspect="1"/>
          </p:cNvSpPr>
          <p:nvPr/>
        </p:nvSpPr>
        <p:spPr bwMode="auto">
          <a:xfrm>
            <a:off x="2590799" y="2866170"/>
            <a:ext cx="1828800"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45720" rtlCol="0" anchor="ctr"/>
          <a:lstStyle/>
          <a:p>
            <a:r>
              <a:rPr lang="en-US" sz="4000" b="1" dirty="0" smtClean="0">
                <a:solidFill>
                  <a:schemeClr val="bg1"/>
                </a:solidFill>
              </a:rPr>
              <a:t>1M</a:t>
            </a:r>
          </a:p>
          <a:p>
            <a:pPr>
              <a:spcBef>
                <a:spcPts val="300"/>
              </a:spcBef>
            </a:pPr>
            <a:r>
              <a:rPr lang="en-US" sz="1400" b="1" dirty="0" smtClean="0">
                <a:solidFill>
                  <a:schemeClr val="bg1"/>
                </a:solidFill>
              </a:rPr>
              <a:t>Pathways to Pharmacy </a:t>
            </a:r>
            <a:endParaRPr lang="en-US" sz="1400" b="1" dirty="0">
              <a:solidFill>
                <a:schemeClr val="bg1"/>
              </a:solidFill>
            </a:endParaRPr>
          </a:p>
          <a:p>
            <a:endParaRPr lang="en-US" sz="1200" b="1" dirty="0">
              <a:solidFill>
                <a:schemeClr val="bg1"/>
              </a:solidFill>
            </a:endParaRPr>
          </a:p>
        </p:txBody>
      </p:sp>
      <p:sp>
        <p:nvSpPr>
          <p:cNvPr id="21" name="Rounded Rectangle 4"/>
          <p:cNvSpPr>
            <a:spLocks noChangeAspect="1"/>
          </p:cNvSpPr>
          <p:nvPr/>
        </p:nvSpPr>
        <p:spPr bwMode="auto">
          <a:xfrm>
            <a:off x="4724399" y="1097279"/>
            <a:ext cx="1828800" cy="1371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45720" rtlCol="0" anchor="ctr"/>
          <a:lstStyle/>
          <a:p>
            <a:r>
              <a:rPr lang="en-US" sz="4000" b="1" dirty="0" smtClean="0">
                <a:solidFill>
                  <a:schemeClr val="bg1"/>
                </a:solidFill>
              </a:rPr>
              <a:t>14K</a:t>
            </a:r>
          </a:p>
          <a:p>
            <a:pPr>
              <a:spcBef>
                <a:spcPts val="300"/>
              </a:spcBef>
            </a:pPr>
            <a:r>
              <a:rPr lang="en-US" sz="1400" b="1" dirty="0" smtClean="0">
                <a:solidFill>
                  <a:schemeClr val="bg1"/>
                </a:solidFill>
              </a:rPr>
              <a:t>Trained in 6 Regional Learning Centers Per Year</a:t>
            </a:r>
            <a:endParaRPr lang="en-US" sz="1400" b="1" dirty="0">
              <a:solidFill>
                <a:schemeClr val="bg1"/>
              </a:solidFill>
            </a:endParaRPr>
          </a:p>
          <a:p>
            <a:endParaRPr lang="en-US" sz="1200" b="1" dirty="0">
              <a:solidFill>
                <a:schemeClr val="bg1"/>
              </a:solidFill>
            </a:endParaRPr>
          </a:p>
        </p:txBody>
      </p:sp>
      <p:sp>
        <p:nvSpPr>
          <p:cNvPr id="24" name="Rounded Rectangle 4"/>
          <p:cNvSpPr>
            <a:spLocks noChangeAspect="1"/>
          </p:cNvSpPr>
          <p:nvPr/>
        </p:nvSpPr>
        <p:spPr bwMode="auto">
          <a:xfrm>
            <a:off x="4724400" y="2857500"/>
            <a:ext cx="1828800" cy="13716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40" tIns="91440" rIns="91440" bIns="45720" rtlCol="0" anchor="ctr"/>
          <a:lstStyle/>
          <a:p>
            <a:r>
              <a:rPr lang="en-US" sz="4000" b="1" dirty="0" smtClean="0">
                <a:solidFill>
                  <a:schemeClr val="bg1"/>
                </a:solidFill>
              </a:rPr>
              <a:t>95K</a:t>
            </a:r>
          </a:p>
          <a:p>
            <a:pPr>
              <a:spcBef>
                <a:spcPts val="300"/>
              </a:spcBef>
            </a:pPr>
            <a:r>
              <a:rPr lang="en-US" sz="1400" b="1" dirty="0" smtClean="0">
                <a:solidFill>
                  <a:schemeClr val="bg1"/>
                </a:solidFill>
              </a:rPr>
              <a:t>Moved From Public Assistance </a:t>
            </a:r>
            <a:endParaRPr lang="en-US" sz="1400" b="1" dirty="0">
              <a:solidFill>
                <a:schemeClr val="bg1"/>
              </a:solidFill>
            </a:endParaRPr>
          </a:p>
          <a:p>
            <a:endParaRPr lang="en-US" sz="1200" b="1" dirty="0">
              <a:solidFill>
                <a:schemeClr val="bg1"/>
              </a:solidFill>
            </a:endParaRPr>
          </a:p>
        </p:txBody>
      </p:sp>
      <p:sp>
        <p:nvSpPr>
          <p:cNvPr id="14" name="Text Placeholder 8"/>
          <p:cNvSpPr txBox="1">
            <a:spLocks/>
          </p:cNvSpPr>
          <p:nvPr/>
        </p:nvSpPr>
        <p:spPr>
          <a:xfrm>
            <a:off x="457200" y="4229100"/>
            <a:ext cx="8229600" cy="342900"/>
          </a:xfrm>
          <a:prstGeom prst="rect">
            <a:avLst/>
          </a:prstGeom>
        </p:spPr>
        <p:txBody>
          <a:bodyPr lIns="0" tIns="0" bIns="0" anchor="b" anchorCtr="0"/>
          <a:lstStyle>
            <a:lvl1pPr marL="173038" indent="-173038" algn="l" defTabSz="457200" rtl="0" eaLnBrk="1" latinLnBrk="0" hangingPunct="1">
              <a:spcBef>
                <a:spcPts val="100"/>
              </a:spcBef>
              <a:spcAft>
                <a:spcPts val="600"/>
              </a:spcAft>
              <a:buClrTx/>
              <a:buFont typeface="Arial"/>
              <a:buChar char="•"/>
              <a:defRPr sz="2000" kern="1200">
                <a:solidFill>
                  <a:schemeClr val="tx1"/>
                </a:solidFill>
                <a:latin typeface="+mn-lt"/>
                <a:ea typeface="+mn-ea"/>
                <a:cs typeface="+mn-cs"/>
              </a:defRPr>
            </a:lvl1pPr>
            <a:lvl2pPr marL="396875" indent="-166688" algn="l" defTabSz="457200" rtl="0" eaLnBrk="1" latinLnBrk="0" hangingPunct="1">
              <a:spcBef>
                <a:spcPts val="100"/>
              </a:spcBef>
              <a:spcAft>
                <a:spcPts val="600"/>
              </a:spcAft>
              <a:buClrTx/>
              <a:buFont typeface="Lucida Grande"/>
              <a:buChar char="–"/>
              <a:tabLst/>
              <a:defRPr sz="1800" kern="1200">
                <a:solidFill>
                  <a:schemeClr val="tx1"/>
                </a:solidFill>
                <a:latin typeface="+mn-lt"/>
                <a:ea typeface="+mn-ea"/>
                <a:cs typeface="+mn-cs"/>
              </a:defRPr>
            </a:lvl2pPr>
            <a:lvl3pPr marL="622300" indent="-161925" algn="l" defTabSz="457200" rtl="0" eaLnBrk="1" latinLnBrk="0" hangingPunct="1">
              <a:spcBef>
                <a:spcPts val="100"/>
              </a:spcBef>
              <a:spcAft>
                <a:spcPts val="600"/>
              </a:spcAft>
              <a:buClrTx/>
              <a:buFont typeface="Arial"/>
              <a:buChar char="•"/>
              <a:defRPr sz="1600" kern="1200">
                <a:solidFill>
                  <a:schemeClr val="tx1"/>
                </a:solidFill>
                <a:latin typeface="+mn-lt"/>
                <a:ea typeface="+mn-ea"/>
                <a:cs typeface="+mn-cs"/>
              </a:defRPr>
            </a:lvl3pPr>
            <a:lvl4pPr marL="911225" indent="-228600" algn="l" defTabSz="457200" rtl="0" eaLnBrk="1" latinLnBrk="0" hangingPunct="1">
              <a:spcBef>
                <a:spcPts val="100"/>
              </a:spcBef>
              <a:spcAft>
                <a:spcPts val="600"/>
              </a:spcAft>
              <a:buClrTx/>
              <a:buFont typeface="Lucida Grande"/>
              <a:buChar char="–"/>
              <a:defRPr sz="1600" kern="1200">
                <a:solidFill>
                  <a:schemeClr val="bg2">
                    <a:lumMod val="75000"/>
                  </a:schemeClr>
                </a:solidFill>
                <a:latin typeface="+mn-lt"/>
                <a:ea typeface="+mn-ea"/>
                <a:cs typeface="+mn-cs"/>
              </a:defRPr>
            </a:lvl4pPr>
            <a:lvl5pPr marL="1141413" indent="-230188" algn="l" defTabSz="457200" rtl="0" eaLnBrk="1" latinLnBrk="0" hangingPunct="1">
              <a:spcBef>
                <a:spcPts val="100"/>
              </a:spcBef>
              <a:spcAft>
                <a:spcPts val="600"/>
              </a:spcAft>
              <a:buClrTx/>
              <a:buFont typeface="Arial"/>
              <a:buChar char="•"/>
              <a:defRPr sz="1600" kern="1200">
                <a:solidFill>
                  <a:schemeClr val="bg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endParaRPr lang="en-US" sz="1600" dirty="0"/>
          </a:p>
        </p:txBody>
      </p:sp>
      <p:sp>
        <p:nvSpPr>
          <p:cNvPr id="13" name="Rectangle 12"/>
          <p:cNvSpPr/>
          <p:nvPr/>
        </p:nvSpPr>
        <p:spPr>
          <a:xfrm>
            <a:off x="457200" y="4800600"/>
            <a:ext cx="4572000" cy="215444"/>
          </a:xfrm>
          <a:prstGeom prst="rect">
            <a:avLst/>
          </a:prstGeom>
        </p:spPr>
        <p:txBody>
          <a:bodyPr>
            <a:spAutoFit/>
          </a:bodyPr>
          <a:lstStyle/>
          <a:p>
            <a:pPr lvl="0"/>
            <a:r>
              <a:rPr lang="en-US" sz="800" dirty="0" smtClean="0">
                <a:solidFill>
                  <a:prstClr val="black">
                    <a:lumMod val="50000"/>
                    <a:lumOff val="50000"/>
                  </a:prstClr>
                </a:solidFill>
              </a:rPr>
              <a:t>©2015 CVS Health and/or one of its affiliates: Confidential &amp; Proprietary</a:t>
            </a:r>
            <a:endParaRPr lang="en-US" sz="800" dirty="0">
              <a:solidFill>
                <a:prstClr val="black">
                  <a:lumMod val="50000"/>
                  <a:lumOff val="50000"/>
                </a:prstClr>
              </a:solidFill>
            </a:endParaRPr>
          </a:p>
        </p:txBody>
      </p:sp>
    </p:spTree>
    <p:extLst>
      <p:ext uri="{BB962C8B-B14F-4D97-AF65-F5344CB8AC3E}">
        <p14:creationId xmlns:p14="http://schemas.microsoft.com/office/powerpoint/2010/main" val="184348573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26"/>
          <p:cNvSpPr txBox="1">
            <a:spLocks/>
          </p:cNvSpPr>
          <p:nvPr/>
        </p:nvSpPr>
        <p:spPr>
          <a:xfrm>
            <a:off x="6947640" y="4862929"/>
            <a:ext cx="2133600" cy="273844"/>
          </a:xfrm>
          <a:prstGeom prst="rect">
            <a:avLst/>
          </a:prstGeom>
        </p:spPr>
        <p:txBody>
          <a:bodyPr vert="horz" lIns="91440" tIns="45720" rIns="91440" bIns="45720" rtlCol="0" anchor="ctr"/>
          <a:lstStyle/>
          <a:p>
            <a:pPr algn="r" defTabSz="914400" fontAlgn="auto">
              <a:spcBef>
                <a:spcPts val="0"/>
              </a:spcBef>
              <a:spcAft>
                <a:spcPts val="0"/>
              </a:spcAft>
              <a:defRPr/>
            </a:pPr>
            <a:fld id="{E0AD312B-5E7D-41BD-A5E6-4D1113A614DB}" type="slidenum">
              <a:rPr lang="en-US" sz="1200">
                <a:solidFill>
                  <a:prstClr val="black">
                    <a:tint val="75000"/>
                  </a:prstClr>
                </a:solidFill>
                <a:latin typeface="Arial"/>
                <a:cs typeface="+mn-cs"/>
              </a:rPr>
              <a:pPr algn="r" defTabSz="914400" fontAlgn="auto">
                <a:spcBef>
                  <a:spcPts val="0"/>
                </a:spcBef>
                <a:spcAft>
                  <a:spcPts val="0"/>
                </a:spcAft>
                <a:defRPr/>
              </a:pPr>
              <a:t>15</a:t>
            </a:fld>
            <a:endParaRPr lang="en-US" sz="1200" dirty="0">
              <a:solidFill>
                <a:prstClr val="black">
                  <a:tint val="75000"/>
                </a:prstClr>
              </a:solidFill>
              <a:latin typeface="Arial"/>
              <a:cs typeface="+mn-cs"/>
            </a:endParaRPr>
          </a:p>
        </p:txBody>
      </p:sp>
      <p:sp>
        <p:nvSpPr>
          <p:cNvPr id="18" name="TextBox 17"/>
          <p:cNvSpPr txBox="1"/>
          <p:nvPr/>
        </p:nvSpPr>
        <p:spPr>
          <a:xfrm>
            <a:off x="304800" y="205741"/>
            <a:ext cx="7848600" cy="492443"/>
          </a:xfrm>
          <a:prstGeom prst="rect">
            <a:avLst/>
          </a:prstGeom>
          <a:noFill/>
        </p:spPr>
        <p:txBody>
          <a:bodyPr wrap="square" rtlCol="0">
            <a:spAutoFit/>
          </a:bodyPr>
          <a:lstStyle/>
          <a:p>
            <a:pPr defTabSz="914400" fontAlgn="auto">
              <a:spcBef>
                <a:spcPts val="0"/>
              </a:spcBef>
              <a:spcAft>
                <a:spcPts val="0"/>
              </a:spcAft>
            </a:pPr>
            <a:r>
              <a:rPr lang="en-US" sz="2600" b="1" dirty="0" smtClean="0">
                <a:solidFill>
                  <a:prstClr val="black"/>
                </a:solidFill>
                <a:latin typeface="Arial"/>
                <a:cs typeface="+mn-cs"/>
              </a:rPr>
              <a:t>  CRGs build brand ambassadors</a:t>
            </a:r>
            <a:endParaRPr lang="en-US" sz="2600" b="1" dirty="0">
              <a:solidFill>
                <a:prstClr val="black"/>
              </a:solidFill>
              <a:latin typeface="Arial"/>
              <a:cs typeface="+mn-cs"/>
            </a:endParaRPr>
          </a:p>
        </p:txBody>
      </p:sp>
      <p:graphicFrame>
        <p:nvGraphicFramePr>
          <p:cNvPr id="9" name="Chart 8"/>
          <p:cNvGraphicFramePr/>
          <p:nvPr>
            <p:extLst>
              <p:ext uri="{D42A27DB-BD31-4B8C-83A1-F6EECF244321}">
                <p14:modId xmlns:p14="http://schemas.microsoft.com/office/powerpoint/2010/main" val="2640926890"/>
              </p:ext>
            </p:extLst>
          </p:nvPr>
        </p:nvGraphicFramePr>
        <p:xfrm>
          <a:off x="990600" y="951931"/>
          <a:ext cx="7315200" cy="3334319"/>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bwMode="gray">
          <a:xfrm>
            <a:off x="990600" y="800100"/>
            <a:ext cx="7315200" cy="2857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914400" fontAlgn="auto">
              <a:spcBef>
                <a:spcPts val="0"/>
              </a:spcBef>
              <a:spcAft>
                <a:spcPts val="0"/>
              </a:spcAft>
            </a:pPr>
            <a:r>
              <a:rPr lang="en-US" b="1" dirty="0" smtClean="0">
                <a:solidFill>
                  <a:prstClr val="white"/>
                </a:solidFill>
              </a:rPr>
              <a:t>2015 </a:t>
            </a:r>
            <a:r>
              <a:rPr lang="en-US" b="1" dirty="0">
                <a:solidFill>
                  <a:prstClr val="white"/>
                </a:solidFill>
              </a:rPr>
              <a:t>Engagement  CRG vs. non CRG members (non-store)</a:t>
            </a:r>
          </a:p>
        </p:txBody>
      </p:sp>
    </p:spTree>
    <p:extLst>
      <p:ext uri="{BB962C8B-B14F-4D97-AF65-F5344CB8AC3E}">
        <p14:creationId xmlns:p14="http://schemas.microsoft.com/office/powerpoint/2010/main" val="341129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between reputation and financials</a:t>
            </a:r>
            <a:endParaRPr lang="en-US" dirty="0"/>
          </a:p>
        </p:txBody>
      </p:sp>
      <p:sp>
        <p:nvSpPr>
          <p:cNvPr id="3" name="Footer Placeholder 2"/>
          <p:cNvSpPr>
            <a:spLocks noGrp="1"/>
          </p:cNvSpPr>
          <p:nvPr>
            <p:ph type="ftr" sz="quarter" idx="10"/>
          </p:nvPr>
        </p:nvSpPr>
        <p:spPr/>
        <p:txBody>
          <a:bodyPr/>
          <a:lstStyle/>
          <a:p>
            <a:pPr>
              <a:defRPr/>
            </a:pPr>
            <a:r>
              <a:rPr lang="en-US" smtClean="0"/>
              <a:t>© 2014 CVS Health Confidential &amp; Proprietary</a:t>
            </a:r>
            <a:endParaRPr lang="en-US" dirty="0"/>
          </a:p>
        </p:txBody>
      </p:sp>
      <p:sp>
        <p:nvSpPr>
          <p:cNvPr id="4" name="Slide Number Placeholder 3"/>
          <p:cNvSpPr>
            <a:spLocks noGrp="1"/>
          </p:cNvSpPr>
          <p:nvPr>
            <p:ph type="sldNum" sz="quarter" idx="11"/>
          </p:nvPr>
        </p:nvSpPr>
        <p:spPr/>
        <p:txBody>
          <a:bodyPr/>
          <a:lstStyle/>
          <a:p>
            <a:pPr>
              <a:defRPr/>
            </a:pPr>
            <a:fld id="{95030EF3-CF99-43DC-9748-58E9E6022747}" type="slidenum">
              <a:rPr lang="en-US" smtClean="0"/>
              <a:pPr>
                <a:defRPr/>
              </a:pPr>
              <a:t>16</a:t>
            </a:fld>
            <a:endParaRPr lang="en-US" dirty="0"/>
          </a:p>
        </p:txBody>
      </p:sp>
      <p:sp>
        <p:nvSpPr>
          <p:cNvPr id="5" name="Rectangle 4"/>
          <p:cNvSpPr/>
          <p:nvPr/>
        </p:nvSpPr>
        <p:spPr>
          <a:xfrm>
            <a:off x="-45446" y="2885704"/>
            <a:ext cx="3054756" cy="646331"/>
          </a:xfrm>
          <a:prstGeom prst="rect">
            <a:avLst/>
          </a:prstGeom>
        </p:spPr>
        <p:txBody>
          <a:bodyPr wrap="square">
            <a:spAutoFit/>
          </a:bodyPr>
          <a:lstStyle/>
          <a:p>
            <a:endParaRPr lang="en-US" sz="1200" dirty="0" smtClean="0"/>
          </a:p>
          <a:p>
            <a:endParaRPr lang="en-US" sz="1200" dirty="0" smtClean="0"/>
          </a:p>
          <a:p>
            <a:endParaRPr lang="en-US" sz="1200" dirty="0" smtClean="0"/>
          </a:p>
        </p:txBody>
      </p:sp>
      <p:sp>
        <p:nvSpPr>
          <p:cNvPr id="6" name="TextBox 5"/>
          <p:cNvSpPr txBox="1"/>
          <p:nvPr/>
        </p:nvSpPr>
        <p:spPr>
          <a:xfrm>
            <a:off x="313109" y="4358735"/>
            <a:ext cx="5018912" cy="153888"/>
          </a:xfrm>
          <a:prstGeom prst="rect">
            <a:avLst/>
          </a:prstGeom>
          <a:noFill/>
        </p:spPr>
        <p:txBody>
          <a:bodyPr wrap="square" lIns="0" tIns="0" rIns="0" bIns="0" rtlCol="0">
            <a:spAutoFit/>
          </a:bodyPr>
          <a:lstStyle/>
          <a:p>
            <a:r>
              <a:rPr lang="en-US" sz="1000" dirty="0" smtClean="0">
                <a:solidFill>
                  <a:schemeClr val="accent6">
                    <a:lumMod val="75000"/>
                  </a:schemeClr>
                </a:solidFill>
              </a:rPr>
              <a:t>The 2015 US Retail </a:t>
            </a:r>
            <a:r>
              <a:rPr lang="en-US" sz="1000" dirty="0" err="1" smtClean="0">
                <a:solidFill>
                  <a:schemeClr val="accent6">
                    <a:lumMod val="75000"/>
                  </a:schemeClr>
                </a:solidFill>
              </a:rPr>
              <a:t>RepTrak</a:t>
            </a:r>
            <a:r>
              <a:rPr lang="en-US" sz="1000" dirty="0" smtClean="0">
                <a:solidFill>
                  <a:schemeClr val="accent6">
                    <a:lumMod val="75000"/>
                  </a:schemeClr>
                </a:solidFill>
              </a:rPr>
              <a:t>®: Reputation Leaders in US Retail Industry</a:t>
            </a:r>
          </a:p>
        </p:txBody>
      </p:sp>
      <p:pic>
        <p:nvPicPr>
          <p:cNvPr id="1026" name="Picture 2"/>
          <p:cNvPicPr>
            <a:picLocks noChangeAspect="1" noChangeArrowheads="1"/>
          </p:cNvPicPr>
          <p:nvPr/>
        </p:nvPicPr>
        <p:blipFill>
          <a:blip r:embed="rId3"/>
          <a:srcRect/>
          <a:stretch>
            <a:fillRect/>
          </a:stretch>
        </p:blipFill>
        <p:spPr bwMode="auto">
          <a:xfrm>
            <a:off x="1655524" y="953758"/>
            <a:ext cx="5251516" cy="2852328"/>
          </a:xfrm>
          <a:prstGeom prst="rect">
            <a:avLst/>
          </a:prstGeom>
          <a:noFill/>
          <a:ln w="9525">
            <a:noFill/>
            <a:miter lim="800000"/>
            <a:headEnd/>
            <a:tailEnd/>
          </a:ln>
        </p:spPr>
      </p:pic>
      <p:sp>
        <p:nvSpPr>
          <p:cNvPr id="8" name="Rectangle 7"/>
          <p:cNvSpPr/>
          <p:nvPr/>
        </p:nvSpPr>
        <p:spPr>
          <a:xfrm>
            <a:off x="1655524" y="3806086"/>
            <a:ext cx="5251516" cy="3334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000" b="1" dirty="0" smtClean="0"/>
              <a:t>Companies who invest in a strong reputation experience direct </a:t>
            </a:r>
            <a:r>
              <a:rPr lang="en-US" sz="1000" b="1" dirty="0" err="1" smtClean="0"/>
              <a:t>ﬁnancial</a:t>
            </a:r>
            <a:r>
              <a:rPr lang="en-US" sz="1000" b="1" dirty="0" smtClean="0"/>
              <a:t> </a:t>
            </a:r>
            <a:r>
              <a:rPr lang="en-US" sz="1000" b="1" dirty="0" err="1" smtClean="0"/>
              <a:t>beneﬁts</a:t>
            </a:r>
            <a:endParaRPr lang="en-US" sz="1000" b="1"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0"/>
          </p:nvPr>
        </p:nvSpPr>
        <p:spPr/>
        <p:txBody>
          <a:bodyPr/>
          <a:lstStyle/>
          <a:p>
            <a:pPr>
              <a:defRPr/>
            </a:pPr>
            <a:r>
              <a:rPr lang="en-US" smtClean="0"/>
              <a:t>© 2014 CVS Health Confidential &amp; Proprietary</a:t>
            </a:r>
            <a:endParaRPr lang="en-US" dirty="0"/>
          </a:p>
        </p:txBody>
      </p:sp>
      <p:sp>
        <p:nvSpPr>
          <p:cNvPr id="4" name="Slide Number Placeholder 3"/>
          <p:cNvSpPr>
            <a:spLocks noGrp="1"/>
          </p:cNvSpPr>
          <p:nvPr>
            <p:ph type="sldNum" sz="quarter" idx="11"/>
          </p:nvPr>
        </p:nvSpPr>
        <p:spPr/>
        <p:txBody>
          <a:bodyPr/>
          <a:lstStyle/>
          <a:p>
            <a:pPr>
              <a:defRPr/>
            </a:pPr>
            <a:fld id="{95030EF3-CF99-43DC-9748-58E9E6022747}" type="slidenum">
              <a:rPr lang="en-US" smtClean="0"/>
              <a:pPr>
                <a:defRPr/>
              </a:pPr>
              <a:t>17</a:t>
            </a:fld>
            <a:endParaRPr lang="en-US" dirty="0"/>
          </a:p>
        </p:txBody>
      </p:sp>
      <p:sp>
        <p:nvSpPr>
          <p:cNvPr id="5" name="Rectangle 4"/>
          <p:cNvSpPr/>
          <p:nvPr/>
        </p:nvSpPr>
        <p:spPr>
          <a:xfrm>
            <a:off x="455612" y="1131888"/>
            <a:ext cx="7267699" cy="1477328"/>
          </a:xfrm>
          <a:prstGeom prst="rect">
            <a:avLst/>
          </a:prstGeom>
        </p:spPr>
        <p:txBody>
          <a:bodyPr wrap="square">
            <a:spAutoFit/>
          </a:bodyPr>
          <a:lstStyle/>
          <a:p>
            <a:r>
              <a:rPr lang="en-US" b="1" dirty="0" smtClean="0">
                <a:solidFill>
                  <a:srgbClr val="C00000"/>
                </a:solidFill>
              </a:rPr>
              <a:t>“Regarding the stock's future course, although almost any stock can fall in a broad market decline, investment analysts generally believe that CVS should continue to move higher despite the fact that it has already enjoyed a nice gain in the past year.”     (Hodge, 2014)</a:t>
            </a:r>
            <a:endParaRPr lang="en-US" b="1" dirty="0">
              <a:solidFill>
                <a:srgbClr val="C00000"/>
              </a:solidFill>
            </a:endParaRPr>
          </a:p>
        </p:txBody>
      </p:sp>
      <p:sp>
        <p:nvSpPr>
          <p:cNvPr id="7" name="TextBox 6"/>
          <p:cNvSpPr txBox="1"/>
          <p:nvPr/>
        </p:nvSpPr>
        <p:spPr>
          <a:xfrm>
            <a:off x="455612" y="4310743"/>
            <a:ext cx="7690861" cy="153888"/>
          </a:xfrm>
          <a:prstGeom prst="rect">
            <a:avLst/>
          </a:prstGeom>
          <a:noFill/>
        </p:spPr>
        <p:txBody>
          <a:bodyPr wrap="square" lIns="0" tIns="0" rIns="0" bIns="0" rtlCol="0">
            <a:spAutoFit/>
          </a:bodyPr>
          <a:lstStyle/>
          <a:p>
            <a:r>
              <a:rPr lang="en-US" sz="1000" dirty="0" smtClean="0">
                <a:solidFill>
                  <a:schemeClr val="accent6">
                    <a:lumMod val="75000"/>
                  </a:schemeClr>
                </a:solidFill>
              </a:rPr>
              <a:t>2015 Cigarettes Out. Health In. An analysis of the rebrand of CVS Health . Arthur W. Page Society Case Study Competition</a:t>
            </a:r>
          </a:p>
        </p:txBody>
      </p:sp>
      <p:sp>
        <p:nvSpPr>
          <p:cNvPr id="8" name="Freeform 53"/>
          <p:cNvSpPr>
            <a:spLocks noChangeAspect="1" noEditPoints="1"/>
          </p:cNvSpPr>
          <p:nvPr/>
        </p:nvSpPr>
        <p:spPr bwMode="auto">
          <a:xfrm>
            <a:off x="6769372" y="2493818"/>
            <a:ext cx="1907877" cy="1565436"/>
          </a:xfrm>
          <a:custGeom>
            <a:avLst/>
            <a:gdLst>
              <a:gd name="T0" fmla="*/ 0 w 702"/>
              <a:gd name="T1" fmla="*/ 0 h 576"/>
              <a:gd name="T2" fmla="*/ 0 w 702"/>
              <a:gd name="T3" fmla="*/ 576 h 576"/>
              <a:gd name="T4" fmla="*/ 702 w 702"/>
              <a:gd name="T5" fmla="*/ 576 h 576"/>
              <a:gd name="T6" fmla="*/ 702 w 702"/>
              <a:gd name="T7" fmla="*/ 0 h 576"/>
              <a:gd name="T8" fmla="*/ 0 w 702"/>
              <a:gd name="T9" fmla="*/ 0 h 576"/>
              <a:gd name="T10" fmla="*/ 677 w 702"/>
              <a:gd name="T11" fmla="*/ 551 h 576"/>
              <a:gd name="T12" fmla="*/ 618 w 702"/>
              <a:gd name="T13" fmla="*/ 551 h 576"/>
              <a:gd name="T14" fmla="*/ 618 w 702"/>
              <a:gd name="T15" fmla="*/ 500 h 576"/>
              <a:gd name="T16" fmla="*/ 592 w 702"/>
              <a:gd name="T17" fmla="*/ 500 h 576"/>
              <a:gd name="T18" fmla="*/ 592 w 702"/>
              <a:gd name="T19" fmla="*/ 551 h 576"/>
              <a:gd name="T20" fmla="*/ 533 w 702"/>
              <a:gd name="T21" fmla="*/ 551 h 576"/>
              <a:gd name="T22" fmla="*/ 533 w 702"/>
              <a:gd name="T23" fmla="*/ 500 h 576"/>
              <a:gd name="T24" fmla="*/ 507 w 702"/>
              <a:gd name="T25" fmla="*/ 500 h 576"/>
              <a:gd name="T26" fmla="*/ 507 w 702"/>
              <a:gd name="T27" fmla="*/ 551 h 576"/>
              <a:gd name="T28" fmla="*/ 449 w 702"/>
              <a:gd name="T29" fmla="*/ 551 h 576"/>
              <a:gd name="T30" fmla="*/ 449 w 702"/>
              <a:gd name="T31" fmla="*/ 500 h 576"/>
              <a:gd name="T32" fmla="*/ 423 w 702"/>
              <a:gd name="T33" fmla="*/ 500 h 576"/>
              <a:gd name="T34" fmla="*/ 423 w 702"/>
              <a:gd name="T35" fmla="*/ 551 h 576"/>
              <a:gd name="T36" fmla="*/ 364 w 702"/>
              <a:gd name="T37" fmla="*/ 551 h 576"/>
              <a:gd name="T38" fmla="*/ 364 w 702"/>
              <a:gd name="T39" fmla="*/ 500 h 576"/>
              <a:gd name="T40" fmla="*/ 338 w 702"/>
              <a:gd name="T41" fmla="*/ 500 h 576"/>
              <a:gd name="T42" fmla="*/ 338 w 702"/>
              <a:gd name="T43" fmla="*/ 551 h 576"/>
              <a:gd name="T44" fmla="*/ 279 w 702"/>
              <a:gd name="T45" fmla="*/ 551 h 576"/>
              <a:gd name="T46" fmla="*/ 279 w 702"/>
              <a:gd name="T47" fmla="*/ 500 h 576"/>
              <a:gd name="T48" fmla="*/ 254 w 702"/>
              <a:gd name="T49" fmla="*/ 500 h 576"/>
              <a:gd name="T50" fmla="*/ 254 w 702"/>
              <a:gd name="T51" fmla="*/ 551 h 576"/>
              <a:gd name="T52" fmla="*/ 195 w 702"/>
              <a:gd name="T53" fmla="*/ 551 h 576"/>
              <a:gd name="T54" fmla="*/ 195 w 702"/>
              <a:gd name="T55" fmla="*/ 500 h 576"/>
              <a:gd name="T56" fmla="*/ 169 w 702"/>
              <a:gd name="T57" fmla="*/ 500 h 576"/>
              <a:gd name="T58" fmla="*/ 169 w 702"/>
              <a:gd name="T59" fmla="*/ 551 h 576"/>
              <a:gd name="T60" fmla="*/ 110 w 702"/>
              <a:gd name="T61" fmla="*/ 551 h 576"/>
              <a:gd name="T62" fmla="*/ 110 w 702"/>
              <a:gd name="T63" fmla="*/ 500 h 576"/>
              <a:gd name="T64" fmla="*/ 84 w 702"/>
              <a:gd name="T65" fmla="*/ 500 h 576"/>
              <a:gd name="T66" fmla="*/ 84 w 702"/>
              <a:gd name="T67" fmla="*/ 551 h 576"/>
              <a:gd name="T68" fmla="*/ 26 w 702"/>
              <a:gd name="T69" fmla="*/ 551 h 576"/>
              <a:gd name="T70" fmla="*/ 26 w 702"/>
              <a:gd name="T71" fmla="*/ 26 h 576"/>
              <a:gd name="T72" fmla="*/ 677 w 702"/>
              <a:gd name="T73" fmla="*/ 26 h 576"/>
              <a:gd name="T74" fmla="*/ 677 w 702"/>
              <a:gd name="T75" fmla="*/ 551 h 576"/>
              <a:gd name="T76" fmla="*/ 102 w 702"/>
              <a:gd name="T77" fmla="*/ 466 h 576"/>
              <a:gd name="T78" fmla="*/ 83 w 702"/>
              <a:gd name="T79" fmla="*/ 450 h 576"/>
              <a:gd name="T80" fmla="*/ 199 w 702"/>
              <a:gd name="T81" fmla="*/ 311 h 576"/>
              <a:gd name="T82" fmla="*/ 264 w 702"/>
              <a:gd name="T83" fmla="*/ 357 h 576"/>
              <a:gd name="T84" fmla="*/ 377 w 702"/>
              <a:gd name="T85" fmla="*/ 179 h 576"/>
              <a:gd name="T86" fmla="*/ 458 w 702"/>
              <a:gd name="T87" fmla="*/ 229 h 576"/>
              <a:gd name="T88" fmla="*/ 567 w 702"/>
              <a:gd name="T89" fmla="*/ 117 h 576"/>
              <a:gd name="T90" fmla="*/ 494 w 702"/>
              <a:gd name="T91" fmla="*/ 117 h 576"/>
              <a:gd name="T92" fmla="*/ 494 w 702"/>
              <a:gd name="T93" fmla="*/ 92 h 576"/>
              <a:gd name="T94" fmla="*/ 611 w 702"/>
              <a:gd name="T95" fmla="*/ 92 h 576"/>
              <a:gd name="T96" fmla="*/ 611 w 702"/>
              <a:gd name="T97" fmla="*/ 208 h 576"/>
              <a:gd name="T98" fmla="*/ 585 w 702"/>
              <a:gd name="T99" fmla="*/ 208 h 576"/>
              <a:gd name="T100" fmla="*/ 585 w 702"/>
              <a:gd name="T101" fmla="*/ 135 h 576"/>
              <a:gd name="T102" fmla="*/ 462 w 702"/>
              <a:gd name="T103" fmla="*/ 261 h 576"/>
              <a:gd name="T104" fmla="*/ 386 w 702"/>
              <a:gd name="T105" fmla="*/ 214 h 576"/>
              <a:gd name="T106" fmla="*/ 272 w 702"/>
              <a:gd name="T107" fmla="*/ 393 h 576"/>
              <a:gd name="T108" fmla="*/ 204 w 702"/>
              <a:gd name="T109" fmla="*/ 345 h 576"/>
              <a:gd name="T110" fmla="*/ 102 w 702"/>
              <a:gd name="T111" fmla="*/ 46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576">
                <a:moveTo>
                  <a:pt x="0" y="0"/>
                </a:moveTo>
                <a:lnTo>
                  <a:pt x="0" y="576"/>
                </a:lnTo>
                <a:lnTo>
                  <a:pt x="702" y="576"/>
                </a:lnTo>
                <a:lnTo>
                  <a:pt x="702" y="0"/>
                </a:lnTo>
                <a:lnTo>
                  <a:pt x="0" y="0"/>
                </a:lnTo>
                <a:close/>
                <a:moveTo>
                  <a:pt x="677" y="551"/>
                </a:moveTo>
                <a:lnTo>
                  <a:pt x="618" y="551"/>
                </a:lnTo>
                <a:lnTo>
                  <a:pt x="618" y="500"/>
                </a:lnTo>
                <a:lnTo>
                  <a:pt x="592" y="500"/>
                </a:lnTo>
                <a:lnTo>
                  <a:pt x="592" y="551"/>
                </a:lnTo>
                <a:lnTo>
                  <a:pt x="533" y="551"/>
                </a:lnTo>
                <a:lnTo>
                  <a:pt x="533" y="500"/>
                </a:lnTo>
                <a:lnTo>
                  <a:pt x="507" y="500"/>
                </a:lnTo>
                <a:lnTo>
                  <a:pt x="507" y="551"/>
                </a:lnTo>
                <a:lnTo>
                  <a:pt x="449" y="551"/>
                </a:lnTo>
                <a:lnTo>
                  <a:pt x="449" y="500"/>
                </a:lnTo>
                <a:lnTo>
                  <a:pt x="423" y="500"/>
                </a:lnTo>
                <a:lnTo>
                  <a:pt x="423" y="551"/>
                </a:lnTo>
                <a:lnTo>
                  <a:pt x="364" y="551"/>
                </a:lnTo>
                <a:lnTo>
                  <a:pt x="364" y="500"/>
                </a:lnTo>
                <a:lnTo>
                  <a:pt x="338" y="500"/>
                </a:lnTo>
                <a:lnTo>
                  <a:pt x="338" y="551"/>
                </a:lnTo>
                <a:lnTo>
                  <a:pt x="279" y="551"/>
                </a:lnTo>
                <a:lnTo>
                  <a:pt x="279" y="500"/>
                </a:lnTo>
                <a:lnTo>
                  <a:pt x="254" y="500"/>
                </a:lnTo>
                <a:lnTo>
                  <a:pt x="254" y="551"/>
                </a:lnTo>
                <a:lnTo>
                  <a:pt x="195" y="551"/>
                </a:lnTo>
                <a:lnTo>
                  <a:pt x="195" y="500"/>
                </a:lnTo>
                <a:lnTo>
                  <a:pt x="169" y="500"/>
                </a:lnTo>
                <a:lnTo>
                  <a:pt x="169" y="551"/>
                </a:lnTo>
                <a:lnTo>
                  <a:pt x="110" y="551"/>
                </a:lnTo>
                <a:lnTo>
                  <a:pt x="110" y="500"/>
                </a:lnTo>
                <a:lnTo>
                  <a:pt x="84" y="500"/>
                </a:lnTo>
                <a:lnTo>
                  <a:pt x="84" y="551"/>
                </a:lnTo>
                <a:lnTo>
                  <a:pt x="26" y="551"/>
                </a:lnTo>
                <a:lnTo>
                  <a:pt x="26" y="26"/>
                </a:lnTo>
                <a:lnTo>
                  <a:pt x="677" y="26"/>
                </a:lnTo>
                <a:lnTo>
                  <a:pt x="677" y="551"/>
                </a:lnTo>
                <a:close/>
                <a:moveTo>
                  <a:pt x="102" y="466"/>
                </a:moveTo>
                <a:lnTo>
                  <a:pt x="83" y="450"/>
                </a:lnTo>
                <a:lnTo>
                  <a:pt x="199" y="311"/>
                </a:lnTo>
                <a:lnTo>
                  <a:pt x="264" y="357"/>
                </a:lnTo>
                <a:lnTo>
                  <a:pt x="377" y="179"/>
                </a:lnTo>
                <a:lnTo>
                  <a:pt x="458" y="229"/>
                </a:lnTo>
                <a:lnTo>
                  <a:pt x="567" y="117"/>
                </a:lnTo>
                <a:lnTo>
                  <a:pt x="494" y="117"/>
                </a:lnTo>
                <a:lnTo>
                  <a:pt x="494" y="92"/>
                </a:lnTo>
                <a:lnTo>
                  <a:pt x="611" y="92"/>
                </a:lnTo>
                <a:lnTo>
                  <a:pt x="611" y="208"/>
                </a:lnTo>
                <a:lnTo>
                  <a:pt x="585" y="208"/>
                </a:lnTo>
                <a:lnTo>
                  <a:pt x="585" y="135"/>
                </a:lnTo>
                <a:lnTo>
                  <a:pt x="462" y="261"/>
                </a:lnTo>
                <a:lnTo>
                  <a:pt x="386" y="214"/>
                </a:lnTo>
                <a:lnTo>
                  <a:pt x="272" y="393"/>
                </a:lnTo>
                <a:lnTo>
                  <a:pt x="204" y="345"/>
                </a:lnTo>
                <a:lnTo>
                  <a:pt x="102" y="46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a:xfrm>
            <a:off x="460375" y="877888"/>
            <a:ext cx="4572000" cy="1165225"/>
          </a:xfrm>
        </p:spPr>
        <p:txBody>
          <a:bodyPr/>
          <a:lstStyle/>
          <a:p>
            <a:pPr eaLnBrk="1" hangingPunct="1">
              <a:spcAft>
                <a:spcPct val="0"/>
              </a:spcAft>
            </a:pPr>
            <a:r>
              <a:rPr lang="en-US" sz="5400" smtClean="0">
                <a:solidFill>
                  <a:schemeClr val="tx2"/>
                </a:solidFill>
              </a:rPr>
              <a:t>Thank you</a:t>
            </a:r>
          </a:p>
        </p:txBody>
      </p:sp>
      <p:sp>
        <p:nvSpPr>
          <p:cNvPr id="23555" name="Freeform 27"/>
          <p:cNvSpPr>
            <a:spLocks noEditPoints="1"/>
          </p:cNvSpPr>
          <p:nvPr/>
        </p:nvSpPr>
        <p:spPr bwMode="gray">
          <a:xfrm>
            <a:off x="4967288" y="1138238"/>
            <a:ext cx="4065587" cy="3354387"/>
          </a:xfrm>
          <a:custGeom>
            <a:avLst/>
            <a:gdLst>
              <a:gd name="T0" fmla="*/ 2147483647 w 810"/>
              <a:gd name="T1" fmla="*/ 2147483647 h 672"/>
              <a:gd name="T2" fmla="*/ 2147483647 w 810"/>
              <a:gd name="T3" fmla="*/ 2147483647 h 672"/>
              <a:gd name="T4" fmla="*/ 2147483647 w 810"/>
              <a:gd name="T5" fmla="*/ 2147483647 h 672"/>
              <a:gd name="T6" fmla="*/ 2147483647 w 810"/>
              <a:gd name="T7" fmla="*/ 2147483647 h 672"/>
              <a:gd name="T8" fmla="*/ 2147483647 w 810"/>
              <a:gd name="T9" fmla="*/ 2147483647 h 672"/>
              <a:gd name="T10" fmla="*/ 2147483647 w 810"/>
              <a:gd name="T11" fmla="*/ 2147483647 h 672"/>
              <a:gd name="T12" fmla="*/ 2147483647 w 810"/>
              <a:gd name="T13" fmla="*/ 2147483647 h 672"/>
              <a:gd name="T14" fmla="*/ 2147483647 w 810"/>
              <a:gd name="T15" fmla="*/ 2147483647 h 672"/>
              <a:gd name="T16" fmla="*/ 2147483647 w 810"/>
              <a:gd name="T17" fmla="*/ 2147483647 h 672"/>
              <a:gd name="T18" fmla="*/ 2147483647 w 810"/>
              <a:gd name="T19" fmla="*/ 2147483647 h 672"/>
              <a:gd name="T20" fmla="*/ 2147483647 w 810"/>
              <a:gd name="T21" fmla="*/ 2147483647 h 672"/>
              <a:gd name="T22" fmla="*/ 2147483647 w 810"/>
              <a:gd name="T23" fmla="*/ 2147483647 h 672"/>
              <a:gd name="T24" fmla="*/ 2147483647 w 810"/>
              <a:gd name="T25" fmla="*/ 2147483647 h 672"/>
              <a:gd name="T26" fmla="*/ 2147483647 w 810"/>
              <a:gd name="T27" fmla="*/ 2147483647 h 672"/>
              <a:gd name="T28" fmla="*/ 2147483647 w 810"/>
              <a:gd name="T29" fmla="*/ 2147483647 h 672"/>
              <a:gd name="T30" fmla="*/ 2147483647 w 810"/>
              <a:gd name="T31" fmla="*/ 2147483647 h 672"/>
              <a:gd name="T32" fmla="*/ 2147483647 w 810"/>
              <a:gd name="T33" fmla="*/ 2147483647 h 672"/>
              <a:gd name="T34" fmla="*/ 2147483647 w 810"/>
              <a:gd name="T35" fmla="*/ 0 h 672"/>
              <a:gd name="T36" fmla="*/ 2147483647 w 810"/>
              <a:gd name="T37" fmla="*/ 2147483647 h 672"/>
              <a:gd name="T38" fmla="*/ 2147483647 w 810"/>
              <a:gd name="T39" fmla="*/ 2147483647 h 672"/>
              <a:gd name="T40" fmla="*/ 2147483647 w 810"/>
              <a:gd name="T41" fmla="*/ 2147483647 h 672"/>
              <a:gd name="T42" fmla="*/ 2147483647 w 810"/>
              <a:gd name="T43" fmla="*/ 0 h 672"/>
              <a:gd name="T44" fmla="*/ 2147483647 w 810"/>
              <a:gd name="T45" fmla="*/ 2147483647 h 672"/>
              <a:gd name="T46" fmla="*/ 2147483647 w 810"/>
              <a:gd name="T47" fmla="*/ 2147483647 h 672"/>
              <a:gd name="T48" fmla="*/ 0 w 810"/>
              <a:gd name="T49" fmla="*/ 2147483647 h 672"/>
              <a:gd name="T50" fmla="*/ 2147483647 w 810"/>
              <a:gd name="T51" fmla="*/ 2147483647 h 672"/>
              <a:gd name="T52" fmla="*/ 2147483647 w 810"/>
              <a:gd name="T53" fmla="*/ 2147483647 h 672"/>
              <a:gd name="T54" fmla="*/ 2147483647 w 810"/>
              <a:gd name="T55" fmla="*/ 2147483647 h 672"/>
              <a:gd name="T56" fmla="*/ 2147483647 w 810"/>
              <a:gd name="T57" fmla="*/ 2147483647 h 672"/>
              <a:gd name="T58" fmla="*/ 2147483647 w 810"/>
              <a:gd name="T59" fmla="*/ 2147483647 h 672"/>
              <a:gd name="T60" fmla="*/ 2147483647 w 810"/>
              <a:gd name="T61" fmla="*/ 2147483647 h 672"/>
              <a:gd name="T62" fmla="*/ 2147483647 w 810"/>
              <a:gd name="T63" fmla="*/ 2147483647 h 672"/>
              <a:gd name="T64" fmla="*/ 2147483647 w 810"/>
              <a:gd name="T65" fmla="*/ 0 h 6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0"/>
              <a:gd name="T100" fmla="*/ 0 h 672"/>
              <a:gd name="T101" fmla="*/ 810 w 810"/>
              <a:gd name="T102" fmla="*/ 672 h 6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0" h="672">
                <a:moveTo>
                  <a:pt x="583" y="37"/>
                </a:moveTo>
                <a:cubicBezTo>
                  <a:pt x="600" y="37"/>
                  <a:pt x="614" y="43"/>
                  <a:pt x="624" y="54"/>
                </a:cubicBezTo>
                <a:cubicBezTo>
                  <a:pt x="756" y="185"/>
                  <a:pt x="756" y="185"/>
                  <a:pt x="756" y="185"/>
                </a:cubicBezTo>
                <a:cubicBezTo>
                  <a:pt x="767" y="196"/>
                  <a:pt x="773" y="210"/>
                  <a:pt x="773" y="227"/>
                </a:cubicBezTo>
                <a:cubicBezTo>
                  <a:pt x="773" y="244"/>
                  <a:pt x="767" y="258"/>
                  <a:pt x="756" y="269"/>
                </a:cubicBezTo>
                <a:cubicBezTo>
                  <a:pt x="405" y="620"/>
                  <a:pt x="405" y="620"/>
                  <a:pt x="405" y="620"/>
                </a:cubicBezTo>
                <a:cubicBezTo>
                  <a:pt x="54" y="269"/>
                  <a:pt x="54" y="269"/>
                  <a:pt x="54" y="269"/>
                </a:cubicBezTo>
                <a:cubicBezTo>
                  <a:pt x="43" y="258"/>
                  <a:pt x="37" y="244"/>
                  <a:pt x="37" y="227"/>
                </a:cubicBezTo>
                <a:cubicBezTo>
                  <a:pt x="37" y="210"/>
                  <a:pt x="43" y="196"/>
                  <a:pt x="54" y="185"/>
                </a:cubicBezTo>
                <a:cubicBezTo>
                  <a:pt x="186" y="54"/>
                  <a:pt x="186" y="54"/>
                  <a:pt x="186" y="54"/>
                </a:cubicBezTo>
                <a:cubicBezTo>
                  <a:pt x="196" y="43"/>
                  <a:pt x="210" y="37"/>
                  <a:pt x="227" y="37"/>
                </a:cubicBezTo>
                <a:cubicBezTo>
                  <a:pt x="244" y="37"/>
                  <a:pt x="258" y="43"/>
                  <a:pt x="269" y="54"/>
                </a:cubicBezTo>
                <a:cubicBezTo>
                  <a:pt x="379" y="163"/>
                  <a:pt x="379" y="163"/>
                  <a:pt x="379" y="163"/>
                </a:cubicBezTo>
                <a:cubicBezTo>
                  <a:pt x="405" y="190"/>
                  <a:pt x="405" y="190"/>
                  <a:pt x="405" y="190"/>
                </a:cubicBezTo>
                <a:cubicBezTo>
                  <a:pt x="431" y="163"/>
                  <a:pt x="431" y="163"/>
                  <a:pt x="431" y="163"/>
                </a:cubicBezTo>
                <a:cubicBezTo>
                  <a:pt x="541" y="54"/>
                  <a:pt x="541" y="54"/>
                  <a:pt x="541" y="54"/>
                </a:cubicBezTo>
                <a:cubicBezTo>
                  <a:pt x="552" y="43"/>
                  <a:pt x="566" y="37"/>
                  <a:pt x="583" y="37"/>
                </a:cubicBezTo>
                <a:moveTo>
                  <a:pt x="583" y="0"/>
                </a:moveTo>
                <a:cubicBezTo>
                  <a:pt x="557" y="0"/>
                  <a:pt x="533" y="8"/>
                  <a:pt x="515" y="27"/>
                </a:cubicBezTo>
                <a:cubicBezTo>
                  <a:pt x="405" y="137"/>
                  <a:pt x="405" y="137"/>
                  <a:pt x="405" y="137"/>
                </a:cubicBezTo>
                <a:cubicBezTo>
                  <a:pt x="295" y="27"/>
                  <a:pt x="295" y="27"/>
                  <a:pt x="295" y="27"/>
                </a:cubicBezTo>
                <a:cubicBezTo>
                  <a:pt x="277" y="8"/>
                  <a:pt x="253" y="0"/>
                  <a:pt x="227" y="0"/>
                </a:cubicBezTo>
                <a:cubicBezTo>
                  <a:pt x="202" y="0"/>
                  <a:pt x="178" y="8"/>
                  <a:pt x="159" y="27"/>
                </a:cubicBezTo>
                <a:cubicBezTo>
                  <a:pt x="27" y="159"/>
                  <a:pt x="27" y="159"/>
                  <a:pt x="27" y="159"/>
                </a:cubicBezTo>
                <a:cubicBezTo>
                  <a:pt x="9" y="178"/>
                  <a:pt x="0" y="202"/>
                  <a:pt x="0" y="227"/>
                </a:cubicBezTo>
                <a:cubicBezTo>
                  <a:pt x="0" y="253"/>
                  <a:pt x="9" y="276"/>
                  <a:pt x="27" y="295"/>
                </a:cubicBezTo>
                <a:cubicBezTo>
                  <a:pt x="404" y="672"/>
                  <a:pt x="404" y="672"/>
                  <a:pt x="404" y="672"/>
                </a:cubicBezTo>
                <a:cubicBezTo>
                  <a:pt x="406" y="672"/>
                  <a:pt x="406" y="672"/>
                  <a:pt x="406" y="672"/>
                </a:cubicBezTo>
                <a:cubicBezTo>
                  <a:pt x="783" y="295"/>
                  <a:pt x="783" y="295"/>
                  <a:pt x="783" y="295"/>
                </a:cubicBezTo>
                <a:cubicBezTo>
                  <a:pt x="801" y="276"/>
                  <a:pt x="810" y="253"/>
                  <a:pt x="810" y="227"/>
                </a:cubicBezTo>
                <a:cubicBezTo>
                  <a:pt x="810" y="202"/>
                  <a:pt x="801" y="178"/>
                  <a:pt x="783" y="159"/>
                </a:cubicBezTo>
                <a:cubicBezTo>
                  <a:pt x="651" y="27"/>
                  <a:pt x="651" y="27"/>
                  <a:pt x="651" y="27"/>
                </a:cubicBezTo>
                <a:cubicBezTo>
                  <a:pt x="632" y="8"/>
                  <a:pt x="608" y="0"/>
                  <a:pt x="583" y="0"/>
                </a:cubicBezTo>
              </a:path>
            </a:pathLst>
          </a:custGeom>
          <a:solidFill>
            <a:schemeClr val="tx2"/>
          </a:solidFill>
          <a:ln w="9525">
            <a:noFill/>
            <a:round/>
            <a:headEnd/>
            <a:tailEnd/>
          </a:ln>
        </p:spPr>
        <p:txBody>
          <a:bodyPr/>
          <a:lstStyle/>
          <a:p>
            <a:endParaRPr lang="en-US"/>
          </a:p>
        </p:txBody>
      </p:sp>
      <p:sp>
        <p:nvSpPr>
          <p:cNvPr id="3" name="Rectangle 2"/>
          <p:cNvSpPr/>
          <p:nvPr/>
        </p:nvSpPr>
        <p:spPr>
          <a:xfrm>
            <a:off x="0" y="4492625"/>
            <a:ext cx="9144000" cy="6508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b="1" dirty="0" err="1">
              <a:solidFill>
                <a:schemeClr val="bg1"/>
              </a:solidFill>
            </a:endParaRPr>
          </a:p>
        </p:txBody>
      </p:sp>
      <p:grpSp>
        <p:nvGrpSpPr>
          <p:cNvPr id="23557" name="Group 10"/>
          <p:cNvGrpSpPr>
            <a:grpSpLocks noChangeAspect="1"/>
          </p:cNvGrpSpPr>
          <p:nvPr/>
        </p:nvGrpSpPr>
        <p:grpSpPr bwMode="auto">
          <a:xfrm>
            <a:off x="7408863" y="4829175"/>
            <a:ext cx="1160462" cy="147638"/>
            <a:chOff x="279400" y="2781300"/>
            <a:chExt cx="8585200" cy="1092200"/>
          </a:xfrm>
        </p:grpSpPr>
        <p:sp>
          <p:nvSpPr>
            <p:cNvPr id="23559" name="Freeform 5"/>
            <p:cNvSpPr>
              <a:spLocks/>
            </p:cNvSpPr>
            <p:nvPr/>
          </p:nvSpPr>
          <p:spPr bwMode="auto">
            <a:xfrm>
              <a:off x="4605338" y="2816225"/>
              <a:ext cx="958850" cy="1035050"/>
            </a:xfrm>
            <a:custGeom>
              <a:avLst/>
              <a:gdLst>
                <a:gd name="T0" fmla="*/ 2147483647 w 604"/>
                <a:gd name="T1" fmla="*/ 2147483647 h 652"/>
                <a:gd name="T2" fmla="*/ 2147483647 w 604"/>
                <a:gd name="T3" fmla="*/ 2147483647 h 652"/>
                <a:gd name="T4" fmla="*/ 2147483647 w 604"/>
                <a:gd name="T5" fmla="*/ 2147483647 h 652"/>
                <a:gd name="T6" fmla="*/ 2147483647 w 604"/>
                <a:gd name="T7" fmla="*/ 0 h 652"/>
                <a:gd name="T8" fmla="*/ 0 w 604"/>
                <a:gd name="T9" fmla="*/ 0 h 652"/>
                <a:gd name="T10" fmla="*/ 0 w 604"/>
                <a:gd name="T11" fmla="*/ 2147483647 h 652"/>
                <a:gd name="T12" fmla="*/ 2147483647 w 604"/>
                <a:gd name="T13" fmla="*/ 2147483647 h 652"/>
                <a:gd name="T14" fmla="*/ 2147483647 w 604"/>
                <a:gd name="T15" fmla="*/ 2147483647 h 652"/>
                <a:gd name="T16" fmla="*/ 0 w 604"/>
                <a:gd name="T17" fmla="*/ 2147483647 h 652"/>
                <a:gd name="T18" fmla="*/ 0 w 604"/>
                <a:gd name="T19" fmla="*/ 2147483647 h 652"/>
                <a:gd name="T20" fmla="*/ 2147483647 w 604"/>
                <a:gd name="T21" fmla="*/ 2147483647 h 652"/>
                <a:gd name="T22" fmla="*/ 2147483647 w 604"/>
                <a:gd name="T23" fmla="*/ 2147483647 h 652"/>
                <a:gd name="T24" fmla="*/ 2147483647 w 604"/>
                <a:gd name="T25" fmla="*/ 2147483647 h 652"/>
                <a:gd name="T26" fmla="*/ 2147483647 w 604"/>
                <a:gd name="T27" fmla="*/ 2147483647 h 652"/>
                <a:gd name="T28" fmla="*/ 2147483647 w 604"/>
                <a:gd name="T29" fmla="*/ 2147483647 h 652"/>
                <a:gd name="T30" fmla="*/ 2147483647 w 604"/>
                <a:gd name="T31" fmla="*/ 2147483647 h 652"/>
                <a:gd name="T32" fmla="*/ 2147483647 w 604"/>
                <a:gd name="T33" fmla="*/ 2147483647 h 652"/>
                <a:gd name="T34" fmla="*/ 2147483647 w 604"/>
                <a:gd name="T35" fmla="*/ 2147483647 h 652"/>
                <a:gd name="T36" fmla="*/ 2147483647 w 604"/>
                <a:gd name="T37" fmla="*/ 2147483647 h 652"/>
                <a:gd name="T38" fmla="*/ 2147483647 w 604"/>
                <a:gd name="T39" fmla="*/ 2147483647 h 652"/>
                <a:gd name="T40" fmla="*/ 2147483647 w 604"/>
                <a:gd name="T41" fmla="*/ 2147483647 h 652"/>
                <a:gd name="T42" fmla="*/ 2147483647 w 604"/>
                <a:gd name="T43" fmla="*/ 2147483647 h 652"/>
                <a:gd name="T44" fmla="*/ 2147483647 w 604"/>
                <a:gd name="T45" fmla="*/ 2147483647 h 652"/>
                <a:gd name="T46" fmla="*/ 2147483647 w 604"/>
                <a:gd name="T47" fmla="*/ 0 h 652"/>
                <a:gd name="T48" fmla="*/ 2147483647 w 604"/>
                <a:gd name="T49" fmla="*/ 0 h 652"/>
                <a:gd name="T50" fmla="*/ 2147483647 w 604"/>
                <a:gd name="T51" fmla="*/ 2147483647 h 652"/>
                <a:gd name="T52" fmla="*/ 2147483647 w 604"/>
                <a:gd name="T53" fmla="*/ 2147483647 h 652"/>
                <a:gd name="T54" fmla="*/ 2147483647 w 604"/>
                <a:gd name="T55" fmla="*/ 2147483647 h 652"/>
                <a:gd name="T56" fmla="*/ 2147483647 w 604"/>
                <a:gd name="T57" fmla="*/ 2147483647 h 6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4"/>
                <a:gd name="T88" fmla="*/ 0 h 652"/>
                <a:gd name="T89" fmla="*/ 604 w 604"/>
                <a:gd name="T90" fmla="*/ 652 h 6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4" h="652">
                  <a:moveTo>
                    <a:pt x="142" y="272"/>
                  </a:moveTo>
                  <a:lnTo>
                    <a:pt x="142" y="57"/>
                  </a:lnTo>
                  <a:lnTo>
                    <a:pt x="206" y="57"/>
                  </a:lnTo>
                  <a:lnTo>
                    <a:pt x="206" y="0"/>
                  </a:lnTo>
                  <a:lnTo>
                    <a:pt x="0" y="0"/>
                  </a:lnTo>
                  <a:lnTo>
                    <a:pt x="0" y="57"/>
                  </a:lnTo>
                  <a:lnTo>
                    <a:pt x="64" y="57"/>
                  </a:lnTo>
                  <a:lnTo>
                    <a:pt x="64" y="587"/>
                  </a:lnTo>
                  <a:lnTo>
                    <a:pt x="0" y="587"/>
                  </a:lnTo>
                  <a:lnTo>
                    <a:pt x="0" y="652"/>
                  </a:lnTo>
                  <a:lnTo>
                    <a:pt x="206" y="652"/>
                  </a:lnTo>
                  <a:lnTo>
                    <a:pt x="206" y="587"/>
                  </a:lnTo>
                  <a:lnTo>
                    <a:pt x="142" y="587"/>
                  </a:lnTo>
                  <a:lnTo>
                    <a:pt x="142" y="329"/>
                  </a:lnTo>
                  <a:lnTo>
                    <a:pt x="462" y="329"/>
                  </a:lnTo>
                  <a:lnTo>
                    <a:pt x="462" y="587"/>
                  </a:lnTo>
                  <a:lnTo>
                    <a:pt x="398" y="587"/>
                  </a:lnTo>
                  <a:lnTo>
                    <a:pt x="398" y="652"/>
                  </a:lnTo>
                  <a:lnTo>
                    <a:pt x="604" y="652"/>
                  </a:lnTo>
                  <a:lnTo>
                    <a:pt x="604" y="587"/>
                  </a:lnTo>
                  <a:lnTo>
                    <a:pt x="540" y="587"/>
                  </a:lnTo>
                  <a:lnTo>
                    <a:pt x="540" y="57"/>
                  </a:lnTo>
                  <a:lnTo>
                    <a:pt x="604" y="57"/>
                  </a:lnTo>
                  <a:lnTo>
                    <a:pt x="604" y="0"/>
                  </a:lnTo>
                  <a:lnTo>
                    <a:pt x="398" y="0"/>
                  </a:lnTo>
                  <a:lnTo>
                    <a:pt x="398" y="57"/>
                  </a:lnTo>
                  <a:lnTo>
                    <a:pt x="462" y="57"/>
                  </a:lnTo>
                  <a:lnTo>
                    <a:pt x="462" y="272"/>
                  </a:lnTo>
                  <a:lnTo>
                    <a:pt x="142" y="272"/>
                  </a:lnTo>
                  <a:close/>
                </a:path>
              </a:pathLst>
            </a:custGeom>
            <a:solidFill>
              <a:srgbClr val="000000"/>
            </a:solidFill>
            <a:ln w="9525">
              <a:noFill/>
              <a:round/>
              <a:headEnd/>
              <a:tailEnd/>
            </a:ln>
          </p:spPr>
          <p:txBody>
            <a:bodyPr/>
            <a:lstStyle/>
            <a:p>
              <a:endParaRPr lang="en-US"/>
            </a:p>
          </p:txBody>
        </p:sp>
        <p:sp>
          <p:nvSpPr>
            <p:cNvPr id="23560" name="Freeform 6"/>
            <p:cNvSpPr>
              <a:spLocks/>
            </p:cNvSpPr>
            <p:nvPr/>
          </p:nvSpPr>
          <p:spPr bwMode="auto">
            <a:xfrm>
              <a:off x="8042275" y="2816225"/>
              <a:ext cx="822325" cy="1035050"/>
            </a:xfrm>
            <a:custGeom>
              <a:avLst/>
              <a:gdLst>
                <a:gd name="T0" fmla="*/ 2147483647 w 73"/>
                <a:gd name="T1" fmla="*/ 2147483647 h 91"/>
                <a:gd name="T2" fmla="*/ 2147483647 w 73"/>
                <a:gd name="T3" fmla="*/ 2147483647 h 91"/>
                <a:gd name="T4" fmla="*/ 2147483647 w 73"/>
                <a:gd name="T5" fmla="*/ 2147483647 h 91"/>
                <a:gd name="T6" fmla="*/ 2147483647 w 73"/>
                <a:gd name="T7" fmla="*/ 2147483647 h 91"/>
                <a:gd name="T8" fmla="*/ 2147483647 w 73"/>
                <a:gd name="T9" fmla="*/ 2147483647 h 91"/>
                <a:gd name="T10" fmla="*/ 2147483647 w 73"/>
                <a:gd name="T11" fmla="*/ 2147483647 h 91"/>
                <a:gd name="T12" fmla="*/ 2147483647 w 73"/>
                <a:gd name="T13" fmla="*/ 2147483647 h 91"/>
                <a:gd name="T14" fmla="*/ 2147483647 w 73"/>
                <a:gd name="T15" fmla="*/ 2147483647 h 91"/>
                <a:gd name="T16" fmla="*/ 2147483647 w 73"/>
                <a:gd name="T17" fmla="*/ 2147483647 h 91"/>
                <a:gd name="T18" fmla="*/ 2147483647 w 73"/>
                <a:gd name="T19" fmla="*/ 2147483647 h 91"/>
                <a:gd name="T20" fmla="*/ 2147483647 w 73"/>
                <a:gd name="T21" fmla="*/ 2147483647 h 91"/>
                <a:gd name="T22" fmla="*/ 2147483647 w 73"/>
                <a:gd name="T23" fmla="*/ 2147483647 h 91"/>
                <a:gd name="T24" fmla="*/ 2147483647 w 73"/>
                <a:gd name="T25" fmla="*/ 2147483647 h 91"/>
                <a:gd name="T26" fmla="*/ 2147483647 w 73"/>
                <a:gd name="T27" fmla="*/ 2147483647 h 91"/>
                <a:gd name="T28" fmla="*/ 2147483647 w 73"/>
                <a:gd name="T29" fmla="*/ 0 h 91"/>
                <a:gd name="T30" fmla="*/ 0 w 73"/>
                <a:gd name="T31" fmla="*/ 0 h 91"/>
                <a:gd name="T32" fmla="*/ 0 w 73"/>
                <a:gd name="T33" fmla="*/ 2147483647 h 91"/>
                <a:gd name="T34" fmla="*/ 2147483647 w 73"/>
                <a:gd name="T35" fmla="*/ 2147483647 h 91"/>
                <a:gd name="T36" fmla="*/ 2147483647 w 73"/>
                <a:gd name="T37" fmla="*/ 2147483647 h 91"/>
                <a:gd name="T38" fmla="*/ 0 w 73"/>
                <a:gd name="T39" fmla="*/ 2147483647 h 91"/>
                <a:gd name="T40" fmla="*/ 0 w 73"/>
                <a:gd name="T41" fmla="*/ 2147483647 h 91"/>
                <a:gd name="T42" fmla="*/ 2147483647 w 73"/>
                <a:gd name="T43" fmla="*/ 2147483647 h 91"/>
                <a:gd name="T44" fmla="*/ 2147483647 w 73"/>
                <a:gd name="T45" fmla="*/ 2147483647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3"/>
                <a:gd name="T70" fmla="*/ 0 h 91"/>
                <a:gd name="T71" fmla="*/ 73 w 73"/>
                <a:gd name="T72" fmla="*/ 91 h 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3" h="91">
                  <a:moveTo>
                    <a:pt x="27" y="82"/>
                  </a:moveTo>
                  <a:cubicBezTo>
                    <a:pt x="19" y="82"/>
                    <a:pt x="19" y="82"/>
                    <a:pt x="19" y="82"/>
                  </a:cubicBezTo>
                  <a:cubicBezTo>
                    <a:pt x="19" y="54"/>
                    <a:pt x="19" y="54"/>
                    <a:pt x="19" y="54"/>
                  </a:cubicBezTo>
                  <a:cubicBezTo>
                    <a:pt x="19" y="41"/>
                    <a:pt x="25" y="35"/>
                    <a:pt x="37" y="35"/>
                  </a:cubicBezTo>
                  <a:cubicBezTo>
                    <a:pt x="48" y="35"/>
                    <a:pt x="55" y="41"/>
                    <a:pt x="55" y="54"/>
                  </a:cubicBezTo>
                  <a:cubicBezTo>
                    <a:pt x="55" y="82"/>
                    <a:pt x="55" y="82"/>
                    <a:pt x="55" y="82"/>
                  </a:cubicBezTo>
                  <a:cubicBezTo>
                    <a:pt x="46" y="82"/>
                    <a:pt x="46" y="82"/>
                    <a:pt x="46" y="82"/>
                  </a:cubicBezTo>
                  <a:cubicBezTo>
                    <a:pt x="46" y="91"/>
                    <a:pt x="46" y="91"/>
                    <a:pt x="46" y="91"/>
                  </a:cubicBezTo>
                  <a:cubicBezTo>
                    <a:pt x="73" y="91"/>
                    <a:pt x="73" y="91"/>
                    <a:pt x="73" y="91"/>
                  </a:cubicBezTo>
                  <a:cubicBezTo>
                    <a:pt x="73" y="82"/>
                    <a:pt x="73" y="82"/>
                    <a:pt x="73" y="82"/>
                  </a:cubicBezTo>
                  <a:cubicBezTo>
                    <a:pt x="65" y="82"/>
                    <a:pt x="65" y="82"/>
                    <a:pt x="65" y="82"/>
                  </a:cubicBezTo>
                  <a:cubicBezTo>
                    <a:pt x="65" y="54"/>
                    <a:pt x="65" y="54"/>
                    <a:pt x="65" y="54"/>
                  </a:cubicBezTo>
                  <a:cubicBezTo>
                    <a:pt x="65" y="39"/>
                    <a:pt x="55" y="26"/>
                    <a:pt x="38" y="26"/>
                  </a:cubicBezTo>
                  <a:cubicBezTo>
                    <a:pt x="30" y="26"/>
                    <a:pt x="23" y="29"/>
                    <a:pt x="19" y="35"/>
                  </a:cubicBezTo>
                  <a:cubicBezTo>
                    <a:pt x="19" y="0"/>
                    <a:pt x="19" y="0"/>
                    <a:pt x="19" y="0"/>
                  </a:cubicBezTo>
                  <a:cubicBezTo>
                    <a:pt x="0" y="0"/>
                    <a:pt x="0" y="0"/>
                    <a:pt x="0" y="0"/>
                  </a:cubicBezTo>
                  <a:cubicBezTo>
                    <a:pt x="0" y="8"/>
                    <a:pt x="0" y="8"/>
                    <a:pt x="0" y="8"/>
                  </a:cubicBezTo>
                  <a:cubicBezTo>
                    <a:pt x="9" y="8"/>
                    <a:pt x="9" y="8"/>
                    <a:pt x="9" y="8"/>
                  </a:cubicBezTo>
                  <a:cubicBezTo>
                    <a:pt x="9" y="82"/>
                    <a:pt x="9" y="82"/>
                    <a:pt x="9" y="82"/>
                  </a:cubicBezTo>
                  <a:cubicBezTo>
                    <a:pt x="0" y="82"/>
                    <a:pt x="0" y="82"/>
                    <a:pt x="0" y="82"/>
                  </a:cubicBezTo>
                  <a:cubicBezTo>
                    <a:pt x="0" y="91"/>
                    <a:pt x="0" y="91"/>
                    <a:pt x="0" y="91"/>
                  </a:cubicBezTo>
                  <a:cubicBezTo>
                    <a:pt x="27" y="91"/>
                    <a:pt x="27" y="91"/>
                    <a:pt x="27" y="91"/>
                  </a:cubicBezTo>
                  <a:lnTo>
                    <a:pt x="27" y="82"/>
                  </a:lnTo>
                  <a:close/>
                </a:path>
              </a:pathLst>
            </a:custGeom>
            <a:solidFill>
              <a:srgbClr val="000000"/>
            </a:solidFill>
            <a:ln w="9525">
              <a:noFill/>
              <a:round/>
              <a:headEnd/>
              <a:tailEnd/>
            </a:ln>
          </p:spPr>
          <p:txBody>
            <a:bodyPr/>
            <a:lstStyle/>
            <a:p>
              <a:endParaRPr lang="en-US"/>
            </a:p>
          </p:txBody>
        </p:sp>
        <p:sp>
          <p:nvSpPr>
            <p:cNvPr id="23561" name="Freeform 7"/>
            <p:cNvSpPr>
              <a:spLocks noEditPoints="1"/>
            </p:cNvSpPr>
            <p:nvPr/>
          </p:nvSpPr>
          <p:spPr bwMode="auto">
            <a:xfrm>
              <a:off x="6419850" y="3111500"/>
              <a:ext cx="822325" cy="750888"/>
            </a:xfrm>
            <a:custGeom>
              <a:avLst/>
              <a:gdLst>
                <a:gd name="T0" fmla="*/ 2147483647 w 73"/>
                <a:gd name="T1" fmla="*/ 2147483647 h 66"/>
                <a:gd name="T2" fmla="*/ 2147483647 w 73"/>
                <a:gd name="T3" fmla="*/ 2147483647 h 66"/>
                <a:gd name="T4" fmla="*/ 2147483647 w 73"/>
                <a:gd name="T5" fmla="*/ 2147483647 h 66"/>
                <a:gd name="T6" fmla="*/ 2147483647 w 73"/>
                <a:gd name="T7" fmla="*/ 2147483647 h 66"/>
                <a:gd name="T8" fmla="*/ 2147483647 w 73"/>
                <a:gd name="T9" fmla="*/ 0 h 66"/>
                <a:gd name="T10" fmla="*/ 0 w 73"/>
                <a:gd name="T11" fmla="*/ 2147483647 h 66"/>
                <a:gd name="T12" fmla="*/ 2147483647 w 73"/>
                <a:gd name="T13" fmla="*/ 2147483647 h 66"/>
                <a:gd name="T14" fmla="*/ 2147483647 w 73"/>
                <a:gd name="T15" fmla="*/ 2147483647 h 66"/>
                <a:gd name="T16" fmla="*/ 2147483647 w 73"/>
                <a:gd name="T17" fmla="*/ 2147483647 h 66"/>
                <a:gd name="T18" fmla="*/ 2147483647 w 73"/>
                <a:gd name="T19" fmla="*/ 2147483647 h 66"/>
                <a:gd name="T20" fmla="*/ 2147483647 w 73"/>
                <a:gd name="T21" fmla="*/ 2147483647 h 66"/>
                <a:gd name="T22" fmla="*/ 2147483647 w 73"/>
                <a:gd name="T23" fmla="*/ 2147483647 h 66"/>
                <a:gd name="T24" fmla="*/ 2147483647 w 73"/>
                <a:gd name="T25" fmla="*/ 2147483647 h 66"/>
                <a:gd name="T26" fmla="*/ 2147483647 w 73"/>
                <a:gd name="T27" fmla="*/ 2147483647 h 66"/>
                <a:gd name="T28" fmla="*/ 2147483647 w 73"/>
                <a:gd name="T29" fmla="*/ 2147483647 h 66"/>
                <a:gd name="T30" fmla="*/ 2147483647 w 73"/>
                <a:gd name="T31" fmla="*/ 2147483647 h 66"/>
                <a:gd name="T32" fmla="*/ 2147483647 w 73"/>
                <a:gd name="T33" fmla="*/ 2147483647 h 66"/>
                <a:gd name="T34" fmla="*/ 2147483647 w 73"/>
                <a:gd name="T35" fmla="*/ 2147483647 h 66"/>
                <a:gd name="T36" fmla="*/ 2147483647 w 73"/>
                <a:gd name="T37" fmla="*/ 2147483647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66"/>
                <a:gd name="T59" fmla="*/ 73 w 73"/>
                <a:gd name="T60" fmla="*/ 66 h 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66">
                  <a:moveTo>
                    <a:pt x="73" y="10"/>
                  </a:moveTo>
                  <a:cubicBezTo>
                    <a:pt x="73" y="2"/>
                    <a:pt x="73" y="2"/>
                    <a:pt x="73" y="2"/>
                  </a:cubicBezTo>
                  <a:cubicBezTo>
                    <a:pt x="54" y="2"/>
                    <a:pt x="54" y="2"/>
                    <a:pt x="54" y="2"/>
                  </a:cubicBezTo>
                  <a:cubicBezTo>
                    <a:pt x="54" y="11"/>
                    <a:pt x="54" y="11"/>
                    <a:pt x="54" y="11"/>
                  </a:cubicBezTo>
                  <a:cubicBezTo>
                    <a:pt x="49" y="4"/>
                    <a:pt x="41" y="0"/>
                    <a:pt x="31" y="0"/>
                  </a:cubicBezTo>
                  <a:cubicBezTo>
                    <a:pt x="13" y="0"/>
                    <a:pt x="0" y="14"/>
                    <a:pt x="0" y="33"/>
                  </a:cubicBezTo>
                  <a:cubicBezTo>
                    <a:pt x="0" y="52"/>
                    <a:pt x="13" y="66"/>
                    <a:pt x="31" y="66"/>
                  </a:cubicBezTo>
                  <a:cubicBezTo>
                    <a:pt x="41" y="66"/>
                    <a:pt x="49" y="62"/>
                    <a:pt x="54" y="55"/>
                  </a:cubicBezTo>
                  <a:cubicBezTo>
                    <a:pt x="54" y="65"/>
                    <a:pt x="54" y="65"/>
                    <a:pt x="54" y="65"/>
                  </a:cubicBezTo>
                  <a:cubicBezTo>
                    <a:pt x="73" y="65"/>
                    <a:pt x="73" y="65"/>
                    <a:pt x="73" y="65"/>
                  </a:cubicBezTo>
                  <a:cubicBezTo>
                    <a:pt x="73" y="56"/>
                    <a:pt x="73" y="56"/>
                    <a:pt x="73" y="56"/>
                  </a:cubicBezTo>
                  <a:cubicBezTo>
                    <a:pt x="64" y="56"/>
                    <a:pt x="64" y="56"/>
                    <a:pt x="64" y="56"/>
                  </a:cubicBezTo>
                  <a:cubicBezTo>
                    <a:pt x="64" y="10"/>
                    <a:pt x="64" y="10"/>
                    <a:pt x="64" y="10"/>
                  </a:cubicBezTo>
                  <a:lnTo>
                    <a:pt x="73" y="10"/>
                  </a:lnTo>
                  <a:close/>
                  <a:moveTo>
                    <a:pt x="33" y="58"/>
                  </a:moveTo>
                  <a:cubicBezTo>
                    <a:pt x="20" y="58"/>
                    <a:pt x="11" y="47"/>
                    <a:pt x="11" y="33"/>
                  </a:cubicBezTo>
                  <a:cubicBezTo>
                    <a:pt x="11" y="19"/>
                    <a:pt x="20" y="9"/>
                    <a:pt x="33" y="9"/>
                  </a:cubicBezTo>
                  <a:cubicBezTo>
                    <a:pt x="46" y="9"/>
                    <a:pt x="54" y="19"/>
                    <a:pt x="54" y="33"/>
                  </a:cubicBezTo>
                  <a:cubicBezTo>
                    <a:pt x="54" y="47"/>
                    <a:pt x="46" y="58"/>
                    <a:pt x="33" y="58"/>
                  </a:cubicBezTo>
                  <a:close/>
                </a:path>
              </a:pathLst>
            </a:custGeom>
            <a:solidFill>
              <a:srgbClr val="000000"/>
            </a:solidFill>
            <a:ln w="9525">
              <a:noFill/>
              <a:round/>
              <a:headEnd/>
              <a:tailEnd/>
            </a:ln>
          </p:spPr>
          <p:txBody>
            <a:bodyPr/>
            <a:lstStyle/>
            <a:p>
              <a:endParaRPr lang="en-US"/>
            </a:p>
          </p:txBody>
        </p:sp>
        <p:sp>
          <p:nvSpPr>
            <p:cNvPr id="23562" name="Freeform 8"/>
            <p:cNvSpPr>
              <a:spLocks noEditPoints="1"/>
            </p:cNvSpPr>
            <p:nvPr/>
          </p:nvSpPr>
          <p:spPr bwMode="auto">
            <a:xfrm>
              <a:off x="5608638" y="3111500"/>
              <a:ext cx="731838" cy="750888"/>
            </a:xfrm>
            <a:custGeom>
              <a:avLst/>
              <a:gdLst>
                <a:gd name="T0" fmla="*/ 2147483647 w 65"/>
                <a:gd name="T1" fmla="*/ 2147483647 h 66"/>
                <a:gd name="T2" fmla="*/ 2147483647 w 65"/>
                <a:gd name="T3" fmla="*/ 0 h 66"/>
                <a:gd name="T4" fmla="*/ 0 w 65"/>
                <a:gd name="T5" fmla="*/ 2147483647 h 66"/>
                <a:gd name="T6" fmla="*/ 2147483647 w 65"/>
                <a:gd name="T7" fmla="*/ 2147483647 h 66"/>
                <a:gd name="T8" fmla="*/ 2147483647 w 65"/>
                <a:gd name="T9" fmla="*/ 2147483647 h 66"/>
                <a:gd name="T10" fmla="*/ 2147483647 w 65"/>
                <a:gd name="T11" fmla="*/ 2147483647 h 66"/>
                <a:gd name="T12" fmla="*/ 2147483647 w 65"/>
                <a:gd name="T13" fmla="*/ 2147483647 h 66"/>
                <a:gd name="T14" fmla="*/ 2147483647 w 65"/>
                <a:gd name="T15" fmla="*/ 2147483647 h 66"/>
                <a:gd name="T16" fmla="*/ 2147483647 w 65"/>
                <a:gd name="T17" fmla="*/ 2147483647 h 66"/>
                <a:gd name="T18" fmla="*/ 2147483647 w 65"/>
                <a:gd name="T19" fmla="*/ 2147483647 h 66"/>
                <a:gd name="T20" fmla="*/ 2147483647 w 65"/>
                <a:gd name="T21" fmla="*/ 2147483647 h 66"/>
                <a:gd name="T22" fmla="*/ 2147483647 w 65"/>
                <a:gd name="T23" fmla="*/ 2147483647 h 66"/>
                <a:gd name="T24" fmla="*/ 2147483647 w 65"/>
                <a:gd name="T25" fmla="*/ 2147483647 h 66"/>
                <a:gd name="T26" fmla="*/ 2147483647 w 65"/>
                <a:gd name="T27" fmla="*/ 2147483647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
                <a:gd name="T43" fmla="*/ 0 h 66"/>
                <a:gd name="T44" fmla="*/ 65 w 65"/>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 h="66">
                  <a:moveTo>
                    <a:pt x="65" y="32"/>
                  </a:moveTo>
                  <a:cubicBezTo>
                    <a:pt x="65" y="13"/>
                    <a:pt x="53" y="0"/>
                    <a:pt x="33" y="0"/>
                  </a:cubicBezTo>
                  <a:cubicBezTo>
                    <a:pt x="14" y="0"/>
                    <a:pt x="0" y="14"/>
                    <a:pt x="0" y="33"/>
                  </a:cubicBezTo>
                  <a:cubicBezTo>
                    <a:pt x="0" y="53"/>
                    <a:pt x="14" y="66"/>
                    <a:pt x="33" y="66"/>
                  </a:cubicBezTo>
                  <a:cubicBezTo>
                    <a:pt x="47" y="66"/>
                    <a:pt x="58" y="59"/>
                    <a:pt x="63" y="48"/>
                  </a:cubicBezTo>
                  <a:cubicBezTo>
                    <a:pt x="53" y="48"/>
                    <a:pt x="53" y="48"/>
                    <a:pt x="53" y="48"/>
                  </a:cubicBezTo>
                  <a:cubicBezTo>
                    <a:pt x="50" y="54"/>
                    <a:pt x="43" y="58"/>
                    <a:pt x="34" y="58"/>
                  </a:cubicBezTo>
                  <a:cubicBezTo>
                    <a:pt x="19" y="58"/>
                    <a:pt x="12" y="49"/>
                    <a:pt x="11" y="37"/>
                  </a:cubicBezTo>
                  <a:cubicBezTo>
                    <a:pt x="65" y="37"/>
                    <a:pt x="65" y="37"/>
                    <a:pt x="65" y="37"/>
                  </a:cubicBezTo>
                  <a:lnTo>
                    <a:pt x="65" y="32"/>
                  </a:lnTo>
                  <a:close/>
                  <a:moveTo>
                    <a:pt x="11" y="28"/>
                  </a:moveTo>
                  <a:cubicBezTo>
                    <a:pt x="12" y="17"/>
                    <a:pt x="20" y="8"/>
                    <a:pt x="33" y="8"/>
                  </a:cubicBezTo>
                  <a:cubicBezTo>
                    <a:pt x="47" y="8"/>
                    <a:pt x="54" y="18"/>
                    <a:pt x="55" y="28"/>
                  </a:cubicBezTo>
                  <a:lnTo>
                    <a:pt x="11" y="28"/>
                  </a:lnTo>
                  <a:close/>
                </a:path>
              </a:pathLst>
            </a:custGeom>
            <a:solidFill>
              <a:srgbClr val="000000"/>
            </a:solidFill>
            <a:ln w="9525">
              <a:noFill/>
              <a:round/>
              <a:headEnd/>
              <a:tailEnd/>
            </a:ln>
          </p:spPr>
          <p:txBody>
            <a:bodyPr/>
            <a:lstStyle/>
            <a:p>
              <a:endParaRPr lang="en-US"/>
            </a:p>
          </p:txBody>
        </p:sp>
        <p:sp>
          <p:nvSpPr>
            <p:cNvPr id="23563" name="Freeform 9"/>
            <p:cNvSpPr>
              <a:spLocks/>
            </p:cNvSpPr>
            <p:nvPr/>
          </p:nvSpPr>
          <p:spPr bwMode="auto">
            <a:xfrm>
              <a:off x="7613650" y="2952750"/>
              <a:ext cx="360363" cy="898525"/>
            </a:xfrm>
            <a:custGeom>
              <a:avLst/>
              <a:gdLst>
                <a:gd name="T0" fmla="*/ 2147483647 w 32"/>
                <a:gd name="T1" fmla="*/ 2147483647 h 79"/>
                <a:gd name="T2" fmla="*/ 2147483647 w 32"/>
                <a:gd name="T3" fmla="*/ 2147483647 h 79"/>
                <a:gd name="T4" fmla="*/ 2147483647 w 32"/>
                <a:gd name="T5" fmla="*/ 2147483647 h 79"/>
                <a:gd name="T6" fmla="*/ 2147483647 w 32"/>
                <a:gd name="T7" fmla="*/ 2147483647 h 79"/>
                <a:gd name="T8" fmla="*/ 2147483647 w 32"/>
                <a:gd name="T9" fmla="*/ 2147483647 h 79"/>
                <a:gd name="T10" fmla="*/ 2147483647 w 32"/>
                <a:gd name="T11" fmla="*/ 0 h 79"/>
                <a:gd name="T12" fmla="*/ 2147483647 w 32"/>
                <a:gd name="T13" fmla="*/ 0 h 79"/>
                <a:gd name="T14" fmla="*/ 2147483647 w 32"/>
                <a:gd name="T15" fmla="*/ 2147483647 h 79"/>
                <a:gd name="T16" fmla="*/ 0 w 32"/>
                <a:gd name="T17" fmla="*/ 2147483647 h 79"/>
                <a:gd name="T18" fmla="*/ 0 w 32"/>
                <a:gd name="T19" fmla="*/ 2147483647 h 79"/>
                <a:gd name="T20" fmla="*/ 2147483647 w 32"/>
                <a:gd name="T21" fmla="*/ 2147483647 h 79"/>
                <a:gd name="T22" fmla="*/ 2147483647 w 32"/>
                <a:gd name="T23" fmla="*/ 2147483647 h 79"/>
                <a:gd name="T24" fmla="*/ 2147483647 w 32"/>
                <a:gd name="T25" fmla="*/ 2147483647 h 79"/>
                <a:gd name="T26" fmla="*/ 2147483647 w 32"/>
                <a:gd name="T27" fmla="*/ 2147483647 h 79"/>
                <a:gd name="T28" fmla="*/ 2147483647 w 32"/>
                <a:gd name="T29" fmla="*/ 2147483647 h 79"/>
                <a:gd name="T30" fmla="*/ 2147483647 w 32"/>
                <a:gd name="T31" fmla="*/ 2147483647 h 79"/>
                <a:gd name="T32" fmla="*/ 2147483647 w 32"/>
                <a:gd name="T33" fmla="*/ 2147483647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79"/>
                <a:gd name="T53" fmla="*/ 32 w 32"/>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79">
                  <a:moveTo>
                    <a:pt x="20" y="62"/>
                  </a:moveTo>
                  <a:cubicBezTo>
                    <a:pt x="20" y="24"/>
                    <a:pt x="20" y="24"/>
                    <a:pt x="20" y="24"/>
                  </a:cubicBezTo>
                  <a:cubicBezTo>
                    <a:pt x="32" y="24"/>
                    <a:pt x="32" y="24"/>
                    <a:pt x="32" y="24"/>
                  </a:cubicBezTo>
                  <a:cubicBezTo>
                    <a:pt x="32" y="16"/>
                    <a:pt x="32" y="16"/>
                    <a:pt x="32" y="16"/>
                  </a:cubicBezTo>
                  <a:cubicBezTo>
                    <a:pt x="20" y="16"/>
                    <a:pt x="20" y="16"/>
                    <a:pt x="20" y="16"/>
                  </a:cubicBezTo>
                  <a:cubicBezTo>
                    <a:pt x="20" y="0"/>
                    <a:pt x="20" y="0"/>
                    <a:pt x="20" y="0"/>
                  </a:cubicBezTo>
                  <a:cubicBezTo>
                    <a:pt x="9" y="0"/>
                    <a:pt x="9" y="0"/>
                    <a:pt x="9" y="0"/>
                  </a:cubicBezTo>
                  <a:cubicBezTo>
                    <a:pt x="9" y="16"/>
                    <a:pt x="9" y="16"/>
                    <a:pt x="9" y="16"/>
                  </a:cubicBezTo>
                  <a:cubicBezTo>
                    <a:pt x="0" y="16"/>
                    <a:pt x="0" y="16"/>
                    <a:pt x="0" y="16"/>
                  </a:cubicBezTo>
                  <a:cubicBezTo>
                    <a:pt x="0" y="24"/>
                    <a:pt x="0" y="24"/>
                    <a:pt x="0" y="24"/>
                  </a:cubicBezTo>
                  <a:cubicBezTo>
                    <a:pt x="9" y="24"/>
                    <a:pt x="9" y="24"/>
                    <a:pt x="9" y="24"/>
                  </a:cubicBezTo>
                  <a:cubicBezTo>
                    <a:pt x="9" y="63"/>
                    <a:pt x="9" y="63"/>
                    <a:pt x="9" y="63"/>
                  </a:cubicBezTo>
                  <a:cubicBezTo>
                    <a:pt x="9" y="74"/>
                    <a:pt x="14" y="79"/>
                    <a:pt x="26" y="79"/>
                  </a:cubicBezTo>
                  <a:cubicBezTo>
                    <a:pt x="28" y="79"/>
                    <a:pt x="31" y="79"/>
                    <a:pt x="32" y="79"/>
                  </a:cubicBezTo>
                  <a:cubicBezTo>
                    <a:pt x="32" y="70"/>
                    <a:pt x="32" y="70"/>
                    <a:pt x="32" y="70"/>
                  </a:cubicBezTo>
                  <a:cubicBezTo>
                    <a:pt x="30" y="71"/>
                    <a:pt x="29" y="71"/>
                    <a:pt x="27" y="71"/>
                  </a:cubicBezTo>
                  <a:cubicBezTo>
                    <a:pt x="22" y="71"/>
                    <a:pt x="20" y="69"/>
                    <a:pt x="20" y="62"/>
                  </a:cubicBezTo>
                </a:path>
              </a:pathLst>
            </a:custGeom>
            <a:solidFill>
              <a:srgbClr val="000000"/>
            </a:solidFill>
            <a:ln w="9525">
              <a:noFill/>
              <a:round/>
              <a:headEnd/>
              <a:tailEnd/>
            </a:ln>
          </p:spPr>
          <p:txBody>
            <a:bodyPr/>
            <a:lstStyle/>
            <a:p>
              <a:endParaRPr lang="en-US"/>
            </a:p>
          </p:txBody>
        </p:sp>
        <p:sp>
          <p:nvSpPr>
            <p:cNvPr id="23564" name="Freeform 10"/>
            <p:cNvSpPr>
              <a:spLocks/>
            </p:cNvSpPr>
            <p:nvPr/>
          </p:nvSpPr>
          <p:spPr bwMode="auto">
            <a:xfrm>
              <a:off x="7275513" y="2816225"/>
              <a:ext cx="338138" cy="1035050"/>
            </a:xfrm>
            <a:custGeom>
              <a:avLst/>
              <a:gdLst>
                <a:gd name="T0" fmla="*/ 2147483647 w 30"/>
                <a:gd name="T1" fmla="*/ 2147483647 h 91"/>
                <a:gd name="T2" fmla="*/ 2147483647 w 30"/>
                <a:gd name="T3" fmla="*/ 2147483647 h 91"/>
                <a:gd name="T4" fmla="*/ 2147483647 w 30"/>
                <a:gd name="T5" fmla="*/ 2147483647 h 91"/>
                <a:gd name="T6" fmla="*/ 2147483647 w 30"/>
                <a:gd name="T7" fmla="*/ 2147483647 h 91"/>
                <a:gd name="T8" fmla="*/ 2147483647 w 30"/>
                <a:gd name="T9" fmla="*/ 2147483647 h 91"/>
                <a:gd name="T10" fmla="*/ 2147483647 w 30"/>
                <a:gd name="T11" fmla="*/ 0 h 91"/>
                <a:gd name="T12" fmla="*/ 0 w 30"/>
                <a:gd name="T13" fmla="*/ 0 h 91"/>
                <a:gd name="T14" fmla="*/ 0 w 30"/>
                <a:gd name="T15" fmla="*/ 2147483647 h 91"/>
                <a:gd name="T16" fmla="*/ 2147483647 w 30"/>
                <a:gd name="T17" fmla="*/ 2147483647 h 91"/>
                <a:gd name="T18" fmla="*/ 2147483647 w 30"/>
                <a:gd name="T19" fmla="*/ 2147483647 h 91"/>
                <a:gd name="T20" fmla="*/ 2147483647 w 30"/>
                <a:gd name="T21" fmla="*/ 2147483647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91"/>
                <a:gd name="T35" fmla="*/ 30 w 30"/>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91">
                  <a:moveTo>
                    <a:pt x="24" y="91"/>
                  </a:moveTo>
                  <a:cubicBezTo>
                    <a:pt x="26" y="91"/>
                    <a:pt x="29" y="91"/>
                    <a:pt x="30" y="91"/>
                  </a:cubicBezTo>
                  <a:cubicBezTo>
                    <a:pt x="30" y="82"/>
                    <a:pt x="30" y="82"/>
                    <a:pt x="30" y="82"/>
                  </a:cubicBezTo>
                  <a:cubicBezTo>
                    <a:pt x="28" y="83"/>
                    <a:pt x="27" y="83"/>
                    <a:pt x="26" y="83"/>
                  </a:cubicBezTo>
                  <a:cubicBezTo>
                    <a:pt x="21" y="83"/>
                    <a:pt x="19" y="80"/>
                    <a:pt x="19" y="74"/>
                  </a:cubicBezTo>
                  <a:cubicBezTo>
                    <a:pt x="19" y="0"/>
                    <a:pt x="19" y="0"/>
                    <a:pt x="19" y="0"/>
                  </a:cubicBezTo>
                  <a:cubicBezTo>
                    <a:pt x="0" y="0"/>
                    <a:pt x="0" y="0"/>
                    <a:pt x="0" y="0"/>
                  </a:cubicBezTo>
                  <a:cubicBezTo>
                    <a:pt x="0" y="8"/>
                    <a:pt x="0" y="8"/>
                    <a:pt x="0" y="8"/>
                  </a:cubicBezTo>
                  <a:cubicBezTo>
                    <a:pt x="9" y="8"/>
                    <a:pt x="9" y="8"/>
                    <a:pt x="9" y="8"/>
                  </a:cubicBezTo>
                  <a:cubicBezTo>
                    <a:pt x="9" y="74"/>
                    <a:pt x="9" y="74"/>
                    <a:pt x="9" y="74"/>
                  </a:cubicBezTo>
                  <a:cubicBezTo>
                    <a:pt x="9" y="85"/>
                    <a:pt x="13" y="91"/>
                    <a:pt x="24" y="91"/>
                  </a:cubicBezTo>
                </a:path>
              </a:pathLst>
            </a:custGeom>
            <a:solidFill>
              <a:srgbClr val="000000"/>
            </a:solidFill>
            <a:ln w="9525">
              <a:noFill/>
              <a:round/>
              <a:headEnd/>
              <a:tailEnd/>
            </a:ln>
          </p:spPr>
          <p:txBody>
            <a:bodyPr/>
            <a:lstStyle/>
            <a:p>
              <a:endParaRPr lang="en-US"/>
            </a:p>
          </p:txBody>
        </p:sp>
        <p:sp>
          <p:nvSpPr>
            <p:cNvPr id="23565" name="Freeform 11"/>
            <p:cNvSpPr>
              <a:spLocks/>
            </p:cNvSpPr>
            <p:nvPr/>
          </p:nvSpPr>
          <p:spPr bwMode="auto">
            <a:xfrm>
              <a:off x="3603625" y="2781300"/>
              <a:ext cx="911225" cy="1092200"/>
            </a:xfrm>
            <a:custGeom>
              <a:avLst/>
              <a:gdLst>
                <a:gd name="T0" fmla="*/ 2147483647 w 81"/>
                <a:gd name="T1" fmla="*/ 2147483647 h 96"/>
                <a:gd name="T2" fmla="*/ 2147483647 w 81"/>
                <a:gd name="T3" fmla="*/ 2147483647 h 96"/>
                <a:gd name="T4" fmla="*/ 2147483647 w 81"/>
                <a:gd name="T5" fmla="*/ 2147483647 h 96"/>
                <a:gd name="T6" fmla="*/ 2147483647 w 81"/>
                <a:gd name="T7" fmla="*/ 2147483647 h 96"/>
                <a:gd name="T8" fmla="*/ 2147483647 w 81"/>
                <a:gd name="T9" fmla="*/ 2147483647 h 96"/>
                <a:gd name="T10" fmla="*/ 2147483647 w 81"/>
                <a:gd name="T11" fmla="*/ 2147483647 h 96"/>
                <a:gd name="T12" fmla="*/ 2147483647 w 81"/>
                <a:gd name="T13" fmla="*/ 0 h 96"/>
                <a:gd name="T14" fmla="*/ 2147483647 w 81"/>
                <a:gd name="T15" fmla="*/ 2147483647 h 96"/>
                <a:gd name="T16" fmla="*/ 2147483647 w 81"/>
                <a:gd name="T17" fmla="*/ 2147483647 h 96"/>
                <a:gd name="T18" fmla="*/ 2147483647 w 81"/>
                <a:gd name="T19" fmla="*/ 2147483647 h 96"/>
                <a:gd name="T20" fmla="*/ 2147483647 w 81"/>
                <a:gd name="T21" fmla="*/ 2147483647 h 96"/>
                <a:gd name="T22" fmla="*/ 2147483647 w 81"/>
                <a:gd name="T23" fmla="*/ 2147483647 h 96"/>
                <a:gd name="T24" fmla="*/ 2147483647 w 81"/>
                <a:gd name="T25" fmla="*/ 2147483647 h 96"/>
                <a:gd name="T26" fmla="*/ 2147483647 w 81"/>
                <a:gd name="T27" fmla="*/ 2147483647 h 96"/>
                <a:gd name="T28" fmla="*/ 2147483647 w 81"/>
                <a:gd name="T29" fmla="*/ 2147483647 h 96"/>
                <a:gd name="T30" fmla="*/ 0 w 81"/>
                <a:gd name="T31" fmla="*/ 2147483647 h 96"/>
                <a:gd name="T32" fmla="*/ 2147483647 w 81"/>
                <a:gd name="T33" fmla="*/ 2147483647 h 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96"/>
                <a:gd name="T53" fmla="*/ 81 w 81"/>
                <a:gd name="T54" fmla="*/ 96 h 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96">
                  <a:moveTo>
                    <a:pt x="28" y="65"/>
                  </a:moveTo>
                  <a:cubicBezTo>
                    <a:pt x="29" y="72"/>
                    <a:pt x="33" y="74"/>
                    <a:pt x="41" y="74"/>
                  </a:cubicBezTo>
                  <a:cubicBezTo>
                    <a:pt x="48" y="74"/>
                    <a:pt x="52" y="72"/>
                    <a:pt x="52" y="68"/>
                  </a:cubicBezTo>
                  <a:cubicBezTo>
                    <a:pt x="52" y="62"/>
                    <a:pt x="47" y="62"/>
                    <a:pt x="36" y="59"/>
                  </a:cubicBezTo>
                  <a:cubicBezTo>
                    <a:pt x="24" y="55"/>
                    <a:pt x="15" y="53"/>
                    <a:pt x="12" y="50"/>
                  </a:cubicBezTo>
                  <a:cubicBezTo>
                    <a:pt x="5" y="45"/>
                    <a:pt x="1" y="38"/>
                    <a:pt x="1" y="29"/>
                  </a:cubicBezTo>
                  <a:cubicBezTo>
                    <a:pt x="1" y="11"/>
                    <a:pt x="15" y="0"/>
                    <a:pt x="39" y="0"/>
                  </a:cubicBezTo>
                  <a:cubicBezTo>
                    <a:pt x="63" y="0"/>
                    <a:pt x="77" y="10"/>
                    <a:pt x="78" y="29"/>
                  </a:cubicBezTo>
                  <a:cubicBezTo>
                    <a:pt x="51" y="29"/>
                    <a:pt x="51" y="29"/>
                    <a:pt x="51" y="29"/>
                  </a:cubicBezTo>
                  <a:cubicBezTo>
                    <a:pt x="50" y="23"/>
                    <a:pt x="46" y="21"/>
                    <a:pt x="39" y="21"/>
                  </a:cubicBezTo>
                  <a:cubicBezTo>
                    <a:pt x="33" y="21"/>
                    <a:pt x="30" y="23"/>
                    <a:pt x="30" y="27"/>
                  </a:cubicBezTo>
                  <a:cubicBezTo>
                    <a:pt x="30" y="32"/>
                    <a:pt x="34" y="33"/>
                    <a:pt x="43" y="35"/>
                  </a:cubicBezTo>
                  <a:cubicBezTo>
                    <a:pt x="54" y="38"/>
                    <a:pt x="63" y="40"/>
                    <a:pt x="69" y="43"/>
                  </a:cubicBezTo>
                  <a:cubicBezTo>
                    <a:pt x="77" y="49"/>
                    <a:pt x="81" y="55"/>
                    <a:pt x="81" y="65"/>
                  </a:cubicBezTo>
                  <a:cubicBezTo>
                    <a:pt x="81" y="84"/>
                    <a:pt x="66" y="96"/>
                    <a:pt x="40" y="96"/>
                  </a:cubicBezTo>
                  <a:cubicBezTo>
                    <a:pt x="16" y="96"/>
                    <a:pt x="1" y="84"/>
                    <a:pt x="0" y="65"/>
                  </a:cubicBezTo>
                  <a:lnTo>
                    <a:pt x="28" y="65"/>
                  </a:lnTo>
                  <a:close/>
                </a:path>
              </a:pathLst>
            </a:custGeom>
            <a:solidFill>
              <a:srgbClr val="CC0000"/>
            </a:solidFill>
            <a:ln w="9525">
              <a:noFill/>
              <a:round/>
              <a:headEnd/>
              <a:tailEnd/>
            </a:ln>
          </p:spPr>
          <p:txBody>
            <a:bodyPr/>
            <a:lstStyle/>
            <a:p>
              <a:endParaRPr lang="en-US"/>
            </a:p>
          </p:txBody>
        </p:sp>
        <p:sp>
          <p:nvSpPr>
            <p:cNvPr id="23566" name="Freeform 12"/>
            <p:cNvSpPr>
              <a:spLocks/>
            </p:cNvSpPr>
            <p:nvPr/>
          </p:nvSpPr>
          <p:spPr bwMode="auto">
            <a:xfrm>
              <a:off x="1698625" y="2781300"/>
              <a:ext cx="1014413" cy="1092200"/>
            </a:xfrm>
            <a:custGeom>
              <a:avLst/>
              <a:gdLst>
                <a:gd name="T0" fmla="*/ 2147483647 w 90"/>
                <a:gd name="T1" fmla="*/ 2147483647 h 96"/>
                <a:gd name="T2" fmla="*/ 2147483647 w 90"/>
                <a:gd name="T3" fmla="*/ 2147483647 h 96"/>
                <a:gd name="T4" fmla="*/ 0 w 90"/>
                <a:gd name="T5" fmla="*/ 2147483647 h 96"/>
                <a:gd name="T6" fmla="*/ 2147483647 w 90"/>
                <a:gd name="T7" fmla="*/ 0 h 96"/>
                <a:gd name="T8" fmla="*/ 2147483647 w 90"/>
                <a:gd name="T9" fmla="*/ 2147483647 h 96"/>
                <a:gd name="T10" fmla="*/ 2147483647 w 90"/>
                <a:gd name="T11" fmla="*/ 2147483647 h 96"/>
                <a:gd name="T12" fmla="*/ 2147483647 w 90"/>
                <a:gd name="T13" fmla="*/ 2147483647 h 96"/>
                <a:gd name="T14" fmla="*/ 2147483647 w 90"/>
                <a:gd name="T15" fmla="*/ 2147483647 h 96"/>
                <a:gd name="T16" fmla="*/ 2147483647 w 90"/>
                <a:gd name="T17" fmla="*/ 2147483647 h 96"/>
                <a:gd name="T18" fmla="*/ 2147483647 w 90"/>
                <a:gd name="T19" fmla="*/ 2147483647 h 96"/>
                <a:gd name="T20" fmla="*/ 2147483647 w 90"/>
                <a:gd name="T21" fmla="*/ 2147483647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96"/>
                <a:gd name="T35" fmla="*/ 90 w 90"/>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96">
                  <a:moveTo>
                    <a:pt x="90" y="58"/>
                  </a:moveTo>
                  <a:cubicBezTo>
                    <a:pt x="88" y="82"/>
                    <a:pt x="72" y="96"/>
                    <a:pt x="46" y="96"/>
                  </a:cubicBezTo>
                  <a:cubicBezTo>
                    <a:pt x="17" y="96"/>
                    <a:pt x="0" y="78"/>
                    <a:pt x="0" y="48"/>
                  </a:cubicBezTo>
                  <a:cubicBezTo>
                    <a:pt x="0" y="18"/>
                    <a:pt x="17" y="0"/>
                    <a:pt x="46" y="0"/>
                  </a:cubicBezTo>
                  <a:cubicBezTo>
                    <a:pt x="72" y="0"/>
                    <a:pt x="88" y="13"/>
                    <a:pt x="89" y="37"/>
                  </a:cubicBezTo>
                  <a:cubicBezTo>
                    <a:pt x="62" y="37"/>
                    <a:pt x="62" y="37"/>
                    <a:pt x="62" y="37"/>
                  </a:cubicBezTo>
                  <a:cubicBezTo>
                    <a:pt x="61" y="28"/>
                    <a:pt x="55" y="23"/>
                    <a:pt x="46" y="23"/>
                  </a:cubicBezTo>
                  <a:cubicBezTo>
                    <a:pt x="35" y="23"/>
                    <a:pt x="29" y="31"/>
                    <a:pt x="29" y="48"/>
                  </a:cubicBezTo>
                  <a:cubicBezTo>
                    <a:pt x="29" y="65"/>
                    <a:pt x="35" y="73"/>
                    <a:pt x="47" y="73"/>
                  </a:cubicBezTo>
                  <a:cubicBezTo>
                    <a:pt x="56" y="73"/>
                    <a:pt x="61" y="68"/>
                    <a:pt x="62" y="58"/>
                  </a:cubicBezTo>
                  <a:lnTo>
                    <a:pt x="90" y="58"/>
                  </a:lnTo>
                  <a:close/>
                </a:path>
              </a:pathLst>
            </a:custGeom>
            <a:solidFill>
              <a:srgbClr val="CC0000"/>
            </a:solidFill>
            <a:ln w="9525">
              <a:noFill/>
              <a:round/>
              <a:headEnd/>
              <a:tailEnd/>
            </a:ln>
          </p:spPr>
          <p:txBody>
            <a:bodyPr/>
            <a:lstStyle/>
            <a:p>
              <a:endParaRPr lang="en-US"/>
            </a:p>
          </p:txBody>
        </p:sp>
        <p:sp>
          <p:nvSpPr>
            <p:cNvPr id="23567" name="Freeform 13"/>
            <p:cNvSpPr>
              <a:spLocks/>
            </p:cNvSpPr>
            <p:nvPr/>
          </p:nvSpPr>
          <p:spPr bwMode="auto">
            <a:xfrm>
              <a:off x="2644775" y="2816225"/>
              <a:ext cx="1014413" cy="1023938"/>
            </a:xfrm>
            <a:custGeom>
              <a:avLst/>
              <a:gdLst>
                <a:gd name="T0" fmla="*/ 0 w 639"/>
                <a:gd name="T1" fmla="*/ 0 h 645"/>
                <a:gd name="T2" fmla="*/ 2147483647 w 639"/>
                <a:gd name="T3" fmla="*/ 0 h 645"/>
                <a:gd name="T4" fmla="*/ 2147483647 w 639"/>
                <a:gd name="T5" fmla="*/ 2147483647 h 645"/>
                <a:gd name="T6" fmla="*/ 2147483647 w 639"/>
                <a:gd name="T7" fmla="*/ 0 h 645"/>
                <a:gd name="T8" fmla="*/ 2147483647 w 639"/>
                <a:gd name="T9" fmla="*/ 0 h 645"/>
                <a:gd name="T10" fmla="*/ 2147483647 w 639"/>
                <a:gd name="T11" fmla="*/ 2147483647 h 645"/>
                <a:gd name="T12" fmla="*/ 2147483647 w 639"/>
                <a:gd name="T13" fmla="*/ 2147483647 h 645"/>
                <a:gd name="T14" fmla="*/ 0 w 639"/>
                <a:gd name="T15" fmla="*/ 0 h 645"/>
                <a:gd name="T16" fmla="*/ 0 60000 65536"/>
                <a:gd name="T17" fmla="*/ 0 60000 65536"/>
                <a:gd name="T18" fmla="*/ 0 60000 65536"/>
                <a:gd name="T19" fmla="*/ 0 60000 65536"/>
                <a:gd name="T20" fmla="*/ 0 60000 65536"/>
                <a:gd name="T21" fmla="*/ 0 60000 65536"/>
                <a:gd name="T22" fmla="*/ 0 60000 65536"/>
                <a:gd name="T23" fmla="*/ 0 60000 65536"/>
                <a:gd name="T24" fmla="*/ 0 w 639"/>
                <a:gd name="T25" fmla="*/ 0 h 645"/>
                <a:gd name="T26" fmla="*/ 639 w 639"/>
                <a:gd name="T27" fmla="*/ 645 h 6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9" h="645">
                  <a:moveTo>
                    <a:pt x="0" y="0"/>
                  </a:moveTo>
                  <a:lnTo>
                    <a:pt x="206" y="0"/>
                  </a:lnTo>
                  <a:lnTo>
                    <a:pt x="320" y="415"/>
                  </a:lnTo>
                  <a:lnTo>
                    <a:pt x="433" y="0"/>
                  </a:lnTo>
                  <a:lnTo>
                    <a:pt x="639" y="0"/>
                  </a:lnTo>
                  <a:lnTo>
                    <a:pt x="419" y="645"/>
                  </a:lnTo>
                  <a:lnTo>
                    <a:pt x="213" y="645"/>
                  </a:lnTo>
                  <a:lnTo>
                    <a:pt x="0" y="0"/>
                  </a:lnTo>
                  <a:close/>
                </a:path>
              </a:pathLst>
            </a:custGeom>
            <a:solidFill>
              <a:srgbClr val="CC0000"/>
            </a:solidFill>
            <a:ln w="9525">
              <a:noFill/>
              <a:round/>
              <a:headEnd/>
              <a:tailEnd/>
            </a:ln>
          </p:spPr>
          <p:txBody>
            <a:bodyPr/>
            <a:lstStyle/>
            <a:p>
              <a:endParaRPr lang="en-US"/>
            </a:p>
          </p:txBody>
        </p:sp>
        <p:sp>
          <p:nvSpPr>
            <p:cNvPr id="23568" name="Freeform 14"/>
            <p:cNvSpPr>
              <a:spLocks/>
            </p:cNvSpPr>
            <p:nvPr/>
          </p:nvSpPr>
          <p:spPr bwMode="auto">
            <a:xfrm>
              <a:off x="279400" y="2781300"/>
              <a:ext cx="1295400" cy="1092200"/>
            </a:xfrm>
            <a:custGeom>
              <a:avLst/>
              <a:gdLst>
                <a:gd name="T0" fmla="*/ 2147483647 w 115"/>
                <a:gd name="T1" fmla="*/ 2147483647 h 96"/>
                <a:gd name="T2" fmla="*/ 0 w 115"/>
                <a:gd name="T3" fmla="*/ 2147483647 h 96"/>
                <a:gd name="T4" fmla="*/ 2147483647 w 115"/>
                <a:gd name="T5" fmla="*/ 2147483647 h 96"/>
                <a:gd name="T6" fmla="*/ 2147483647 w 115"/>
                <a:gd name="T7" fmla="*/ 2147483647 h 96"/>
                <a:gd name="T8" fmla="*/ 2147483647 w 115"/>
                <a:gd name="T9" fmla="*/ 0 h 96"/>
                <a:gd name="T10" fmla="*/ 2147483647 w 115"/>
                <a:gd name="T11" fmla="*/ 2147483647 h 96"/>
                <a:gd name="T12" fmla="*/ 2147483647 w 115"/>
                <a:gd name="T13" fmla="*/ 2147483647 h 96"/>
                <a:gd name="T14" fmla="*/ 2147483647 w 115"/>
                <a:gd name="T15" fmla="*/ 2147483647 h 96"/>
                <a:gd name="T16" fmla="*/ 2147483647 w 115"/>
                <a:gd name="T17" fmla="*/ 0 h 96"/>
                <a:gd name="T18" fmla="*/ 2147483647 w 115"/>
                <a:gd name="T19" fmla="*/ 2147483647 h 96"/>
                <a:gd name="T20" fmla="*/ 2147483647 w 115"/>
                <a:gd name="T21" fmla="*/ 2147483647 h 96"/>
                <a:gd name="T22" fmla="*/ 2147483647 w 115"/>
                <a:gd name="T23" fmla="*/ 2147483647 h 96"/>
                <a:gd name="T24" fmla="*/ 2147483647 w 115"/>
                <a:gd name="T25" fmla="*/ 2147483647 h 96"/>
                <a:gd name="T26" fmla="*/ 2147483647 w 115"/>
                <a:gd name="T27" fmla="*/ 2147483647 h 96"/>
                <a:gd name="T28" fmla="*/ 2147483647 w 115"/>
                <a:gd name="T29" fmla="*/ 2147483647 h 96"/>
                <a:gd name="T30" fmla="*/ 2147483647 w 115"/>
                <a:gd name="T31" fmla="*/ 2147483647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96"/>
                <a:gd name="T50" fmla="*/ 115 w 115"/>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96">
                  <a:moveTo>
                    <a:pt x="4" y="42"/>
                  </a:moveTo>
                  <a:cubicBezTo>
                    <a:pt x="1" y="40"/>
                    <a:pt x="0" y="36"/>
                    <a:pt x="0" y="33"/>
                  </a:cubicBezTo>
                  <a:cubicBezTo>
                    <a:pt x="0" y="29"/>
                    <a:pt x="1" y="25"/>
                    <a:pt x="4" y="23"/>
                  </a:cubicBezTo>
                  <a:cubicBezTo>
                    <a:pt x="22" y="4"/>
                    <a:pt x="22" y="4"/>
                    <a:pt x="22" y="4"/>
                  </a:cubicBezTo>
                  <a:cubicBezTo>
                    <a:pt x="25" y="1"/>
                    <a:pt x="29" y="0"/>
                    <a:pt x="32" y="0"/>
                  </a:cubicBezTo>
                  <a:cubicBezTo>
                    <a:pt x="36" y="0"/>
                    <a:pt x="39" y="1"/>
                    <a:pt x="42" y="4"/>
                  </a:cubicBezTo>
                  <a:cubicBezTo>
                    <a:pt x="58" y="20"/>
                    <a:pt x="58" y="20"/>
                    <a:pt x="58" y="20"/>
                  </a:cubicBezTo>
                  <a:cubicBezTo>
                    <a:pt x="73" y="4"/>
                    <a:pt x="73" y="4"/>
                    <a:pt x="73" y="4"/>
                  </a:cubicBezTo>
                  <a:cubicBezTo>
                    <a:pt x="76" y="1"/>
                    <a:pt x="79" y="0"/>
                    <a:pt x="83" y="0"/>
                  </a:cubicBezTo>
                  <a:cubicBezTo>
                    <a:pt x="87" y="0"/>
                    <a:pt x="90" y="1"/>
                    <a:pt x="93" y="4"/>
                  </a:cubicBezTo>
                  <a:cubicBezTo>
                    <a:pt x="111" y="23"/>
                    <a:pt x="111" y="23"/>
                    <a:pt x="111" y="23"/>
                  </a:cubicBezTo>
                  <a:cubicBezTo>
                    <a:pt x="114" y="25"/>
                    <a:pt x="115" y="29"/>
                    <a:pt x="115" y="33"/>
                  </a:cubicBezTo>
                  <a:cubicBezTo>
                    <a:pt x="115" y="36"/>
                    <a:pt x="114" y="40"/>
                    <a:pt x="111" y="42"/>
                  </a:cubicBezTo>
                  <a:cubicBezTo>
                    <a:pt x="58" y="96"/>
                    <a:pt x="58" y="96"/>
                    <a:pt x="58" y="96"/>
                  </a:cubicBezTo>
                  <a:cubicBezTo>
                    <a:pt x="57" y="96"/>
                    <a:pt x="57" y="96"/>
                    <a:pt x="57" y="96"/>
                  </a:cubicBezTo>
                  <a:lnTo>
                    <a:pt x="4" y="42"/>
                  </a:lnTo>
                  <a:close/>
                </a:path>
              </a:pathLst>
            </a:custGeom>
            <a:solidFill>
              <a:srgbClr val="CC0000"/>
            </a:solidFill>
            <a:ln w="9525">
              <a:noFill/>
              <a:round/>
              <a:headEnd/>
              <a:tailEnd/>
            </a:ln>
          </p:spPr>
          <p:txBody>
            <a:bodyPr/>
            <a:lstStyle/>
            <a:p>
              <a:endParaRPr lang="en-US"/>
            </a:p>
          </p:txBody>
        </p:sp>
      </p:grpSp>
      <p:sp>
        <p:nvSpPr>
          <p:cNvPr id="22" name="Slide Number Placeholder 3"/>
          <p:cNvSpPr txBox="1">
            <a:spLocks/>
          </p:cNvSpPr>
          <p:nvPr/>
        </p:nvSpPr>
        <p:spPr>
          <a:xfrm>
            <a:off x="8699500" y="4802188"/>
            <a:ext cx="487363" cy="3032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C237661-6A96-440C-AB59-7620945F427B}" type="slidenum">
              <a:rPr lang="en-US" sz="1000" smtClean="0">
                <a:solidFill>
                  <a:schemeClr val="tx1">
                    <a:lumMod val="50000"/>
                    <a:lumOff val="50000"/>
                  </a:schemeClr>
                </a:solidFill>
              </a:rPr>
              <a:pPr fontAlgn="auto">
                <a:spcBef>
                  <a:spcPts val="0"/>
                </a:spcBef>
                <a:spcAft>
                  <a:spcPts val="0"/>
                </a:spcAft>
                <a:defRPr/>
              </a:pPr>
              <a:t>18</a:t>
            </a:fld>
            <a:endParaRPr lang="en-US" sz="1000" dirty="0">
              <a:solidFill>
                <a:schemeClr val="tx1">
                  <a:lumMod val="50000"/>
                  <a:lumOff val="50000"/>
                </a:schemeClr>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4" name="Footer Placeholder 3"/>
          <p:cNvSpPr>
            <a:spLocks noGrp="1"/>
          </p:cNvSpPr>
          <p:nvPr>
            <p:ph type="ftr" sz="quarter" idx="13"/>
          </p:nvPr>
        </p:nvSpPr>
        <p:spPr/>
        <p:txBody>
          <a:bodyPr/>
          <a:lstStyle/>
          <a:p>
            <a:pPr>
              <a:defRPr/>
            </a:pPr>
            <a:r>
              <a:rPr lang="en-US" smtClean="0"/>
              <a:t>© 2014 CVS Health Confidential &amp; Proprietary</a:t>
            </a:r>
            <a:endParaRPr lang="en-US" dirty="0"/>
          </a:p>
        </p:txBody>
      </p:sp>
      <p:sp>
        <p:nvSpPr>
          <p:cNvPr id="5" name="Slide Number Placeholder 4"/>
          <p:cNvSpPr>
            <a:spLocks noGrp="1"/>
          </p:cNvSpPr>
          <p:nvPr>
            <p:ph type="sldNum" sz="quarter" idx="14"/>
          </p:nvPr>
        </p:nvSpPr>
        <p:spPr/>
        <p:txBody>
          <a:bodyPr/>
          <a:lstStyle/>
          <a:p>
            <a:pPr>
              <a:defRPr/>
            </a:pPr>
            <a:fld id="{81DF30C0-F6EC-4339-A98A-91662BC18748}" type="slidenum">
              <a:rPr lang="en-US" smtClean="0"/>
              <a:pPr>
                <a:defRPr/>
              </a:pPr>
              <a:t>2</a:t>
            </a:fld>
            <a:endParaRPr lang="en-US" dirty="0"/>
          </a:p>
        </p:txBody>
      </p:sp>
      <p:sp>
        <p:nvSpPr>
          <p:cNvPr id="7" name="Rectangle 6"/>
          <p:cNvSpPr/>
          <p:nvPr/>
        </p:nvSpPr>
        <p:spPr>
          <a:xfrm>
            <a:off x="455613" y="1417588"/>
            <a:ext cx="5755182" cy="1477328"/>
          </a:xfrm>
          <a:prstGeom prst="rect">
            <a:avLst/>
          </a:prstGeom>
        </p:spPr>
        <p:txBody>
          <a:bodyPr wrap="square">
            <a:spAutoFit/>
          </a:bodyPr>
          <a:lstStyle/>
          <a:p>
            <a:r>
              <a:rPr lang="en-US" b="1" dirty="0" smtClean="0">
                <a:solidFill>
                  <a:schemeClr val="tx2"/>
                </a:solidFill>
              </a:rPr>
              <a:t>How CVS Health’s purpose-driven decisions     (e.g. tobacco cessation, Baltimore reopening) resonate with communities and customers and help position our evolution in the market to a healthcare company. </a:t>
            </a:r>
            <a:endParaRPr lang="en-US" b="1" dirty="0">
              <a:solidFill>
                <a:schemeClr val="tx2"/>
              </a:solidFill>
            </a:endParaRPr>
          </a:p>
        </p:txBody>
      </p:sp>
      <p:sp>
        <p:nvSpPr>
          <p:cNvPr id="8" name="Freeform 17"/>
          <p:cNvSpPr>
            <a:spLocks noChangeAspect="1" noEditPoints="1"/>
          </p:cNvSpPr>
          <p:nvPr/>
        </p:nvSpPr>
        <p:spPr bwMode="auto">
          <a:xfrm>
            <a:off x="5766614" y="601931"/>
            <a:ext cx="5423911" cy="3855399"/>
          </a:xfrm>
          <a:custGeom>
            <a:avLst/>
            <a:gdLst>
              <a:gd name="T0" fmla="*/ 823 w 2874"/>
              <a:gd name="T1" fmla="*/ 128 h 2333"/>
              <a:gd name="T2" fmla="*/ 965 w 2874"/>
              <a:gd name="T3" fmla="*/ 187 h 2333"/>
              <a:gd name="T4" fmla="*/ 1347 w 2874"/>
              <a:gd name="T5" fmla="*/ 569 h 2333"/>
              <a:gd name="T6" fmla="*/ 1437 w 2874"/>
              <a:gd name="T7" fmla="*/ 659 h 2333"/>
              <a:gd name="T8" fmla="*/ 1528 w 2874"/>
              <a:gd name="T9" fmla="*/ 569 h 2333"/>
              <a:gd name="T10" fmla="*/ 1909 w 2874"/>
              <a:gd name="T11" fmla="*/ 187 h 2333"/>
              <a:gd name="T12" fmla="*/ 2051 w 2874"/>
              <a:gd name="T13" fmla="*/ 128 h 2333"/>
              <a:gd name="T14" fmla="*/ 2192 w 2874"/>
              <a:gd name="T15" fmla="*/ 187 h 2333"/>
              <a:gd name="T16" fmla="*/ 2655 w 2874"/>
              <a:gd name="T17" fmla="*/ 651 h 2333"/>
              <a:gd name="T18" fmla="*/ 2714 w 2874"/>
              <a:gd name="T19" fmla="*/ 792 h 2333"/>
              <a:gd name="T20" fmla="*/ 2656 w 2874"/>
              <a:gd name="T21" fmla="*/ 933 h 2333"/>
              <a:gd name="T22" fmla="*/ 1437 w 2874"/>
              <a:gd name="T23" fmla="*/ 2152 h 2333"/>
              <a:gd name="T24" fmla="*/ 219 w 2874"/>
              <a:gd name="T25" fmla="*/ 933 h 2333"/>
              <a:gd name="T26" fmla="*/ 160 w 2874"/>
              <a:gd name="T27" fmla="*/ 792 h 2333"/>
              <a:gd name="T28" fmla="*/ 218 w 2874"/>
              <a:gd name="T29" fmla="*/ 651 h 2333"/>
              <a:gd name="T30" fmla="*/ 682 w 2874"/>
              <a:gd name="T31" fmla="*/ 187 h 2333"/>
              <a:gd name="T32" fmla="*/ 823 w 2874"/>
              <a:gd name="T33" fmla="*/ 128 h 2333"/>
              <a:gd name="T34" fmla="*/ 823 w 2874"/>
              <a:gd name="T35" fmla="*/ 0 h 2333"/>
              <a:gd name="T36" fmla="*/ 591 w 2874"/>
              <a:gd name="T37" fmla="*/ 96 h 2333"/>
              <a:gd name="T38" fmla="*/ 128 w 2874"/>
              <a:gd name="T39" fmla="*/ 560 h 2333"/>
              <a:gd name="T40" fmla="*/ 128 w 2874"/>
              <a:gd name="T41" fmla="*/ 1024 h 2333"/>
              <a:gd name="T42" fmla="*/ 1437 w 2874"/>
              <a:gd name="T43" fmla="*/ 2333 h 2333"/>
              <a:gd name="T44" fmla="*/ 2746 w 2874"/>
              <a:gd name="T45" fmla="*/ 1024 h 2333"/>
              <a:gd name="T46" fmla="*/ 2746 w 2874"/>
              <a:gd name="T47" fmla="*/ 560 h 2333"/>
              <a:gd name="T48" fmla="*/ 2282 w 2874"/>
              <a:gd name="T49" fmla="*/ 97 h 2333"/>
              <a:gd name="T50" fmla="*/ 2051 w 2874"/>
              <a:gd name="T51" fmla="*/ 0 h 2333"/>
              <a:gd name="T52" fmla="*/ 1818 w 2874"/>
              <a:gd name="T53" fmla="*/ 97 h 2333"/>
              <a:gd name="T54" fmla="*/ 1437 w 2874"/>
              <a:gd name="T55" fmla="*/ 478 h 2333"/>
              <a:gd name="T56" fmla="*/ 1055 w 2874"/>
              <a:gd name="T57" fmla="*/ 96 h 2333"/>
              <a:gd name="T58" fmla="*/ 823 w 2874"/>
              <a:gd name="T59" fmla="*/ 0 h 2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74" h="2333">
                <a:moveTo>
                  <a:pt x="823" y="128"/>
                </a:moveTo>
                <a:cubicBezTo>
                  <a:pt x="877" y="128"/>
                  <a:pt x="927" y="149"/>
                  <a:pt x="965" y="187"/>
                </a:cubicBezTo>
                <a:cubicBezTo>
                  <a:pt x="1347" y="569"/>
                  <a:pt x="1347" y="569"/>
                  <a:pt x="1347" y="569"/>
                </a:cubicBezTo>
                <a:cubicBezTo>
                  <a:pt x="1437" y="659"/>
                  <a:pt x="1437" y="659"/>
                  <a:pt x="1437" y="659"/>
                </a:cubicBezTo>
                <a:cubicBezTo>
                  <a:pt x="1528" y="569"/>
                  <a:pt x="1528" y="569"/>
                  <a:pt x="1528" y="569"/>
                </a:cubicBezTo>
                <a:cubicBezTo>
                  <a:pt x="1909" y="187"/>
                  <a:pt x="1909" y="187"/>
                  <a:pt x="1909" y="187"/>
                </a:cubicBezTo>
                <a:cubicBezTo>
                  <a:pt x="1947" y="149"/>
                  <a:pt x="1997" y="128"/>
                  <a:pt x="2051" y="128"/>
                </a:cubicBezTo>
                <a:cubicBezTo>
                  <a:pt x="2104" y="128"/>
                  <a:pt x="2154" y="149"/>
                  <a:pt x="2192" y="187"/>
                </a:cubicBezTo>
                <a:cubicBezTo>
                  <a:pt x="2655" y="651"/>
                  <a:pt x="2655" y="651"/>
                  <a:pt x="2655" y="651"/>
                </a:cubicBezTo>
                <a:cubicBezTo>
                  <a:pt x="2693" y="688"/>
                  <a:pt x="2714" y="739"/>
                  <a:pt x="2714" y="792"/>
                </a:cubicBezTo>
                <a:cubicBezTo>
                  <a:pt x="2714" y="846"/>
                  <a:pt x="2693" y="896"/>
                  <a:pt x="2656" y="933"/>
                </a:cubicBezTo>
                <a:cubicBezTo>
                  <a:pt x="1437" y="2152"/>
                  <a:pt x="1437" y="2152"/>
                  <a:pt x="1437" y="2152"/>
                </a:cubicBezTo>
                <a:cubicBezTo>
                  <a:pt x="219" y="933"/>
                  <a:pt x="219" y="933"/>
                  <a:pt x="219" y="933"/>
                </a:cubicBezTo>
                <a:cubicBezTo>
                  <a:pt x="181" y="896"/>
                  <a:pt x="160" y="845"/>
                  <a:pt x="160" y="792"/>
                </a:cubicBezTo>
                <a:cubicBezTo>
                  <a:pt x="160" y="738"/>
                  <a:pt x="181" y="688"/>
                  <a:pt x="218" y="651"/>
                </a:cubicBezTo>
                <a:cubicBezTo>
                  <a:pt x="682" y="187"/>
                  <a:pt x="682" y="187"/>
                  <a:pt x="682" y="187"/>
                </a:cubicBezTo>
                <a:cubicBezTo>
                  <a:pt x="720" y="149"/>
                  <a:pt x="770" y="128"/>
                  <a:pt x="823" y="128"/>
                </a:cubicBezTo>
                <a:moveTo>
                  <a:pt x="823" y="0"/>
                </a:moveTo>
                <a:cubicBezTo>
                  <a:pt x="739" y="0"/>
                  <a:pt x="656" y="32"/>
                  <a:pt x="591" y="96"/>
                </a:cubicBezTo>
                <a:cubicBezTo>
                  <a:pt x="128" y="560"/>
                  <a:pt x="128" y="560"/>
                  <a:pt x="128" y="560"/>
                </a:cubicBezTo>
                <a:cubicBezTo>
                  <a:pt x="0" y="688"/>
                  <a:pt x="0" y="896"/>
                  <a:pt x="128" y="1024"/>
                </a:cubicBezTo>
                <a:cubicBezTo>
                  <a:pt x="1437" y="2333"/>
                  <a:pt x="1437" y="2333"/>
                  <a:pt x="1437" y="2333"/>
                </a:cubicBezTo>
                <a:cubicBezTo>
                  <a:pt x="2746" y="1024"/>
                  <a:pt x="2746" y="1024"/>
                  <a:pt x="2746" y="1024"/>
                </a:cubicBezTo>
                <a:cubicBezTo>
                  <a:pt x="2874" y="896"/>
                  <a:pt x="2874" y="688"/>
                  <a:pt x="2746" y="560"/>
                </a:cubicBezTo>
                <a:cubicBezTo>
                  <a:pt x="2282" y="97"/>
                  <a:pt x="2282" y="97"/>
                  <a:pt x="2282" y="97"/>
                </a:cubicBezTo>
                <a:cubicBezTo>
                  <a:pt x="2218" y="32"/>
                  <a:pt x="2135" y="0"/>
                  <a:pt x="2051" y="0"/>
                </a:cubicBezTo>
                <a:cubicBezTo>
                  <a:pt x="1967" y="0"/>
                  <a:pt x="1883" y="32"/>
                  <a:pt x="1818" y="97"/>
                </a:cubicBezTo>
                <a:cubicBezTo>
                  <a:pt x="1437" y="478"/>
                  <a:pt x="1437" y="478"/>
                  <a:pt x="1437" y="478"/>
                </a:cubicBezTo>
                <a:cubicBezTo>
                  <a:pt x="1055" y="96"/>
                  <a:pt x="1055" y="96"/>
                  <a:pt x="1055" y="96"/>
                </a:cubicBezTo>
                <a:cubicBezTo>
                  <a:pt x="991" y="32"/>
                  <a:pt x="907" y="0"/>
                  <a:pt x="823"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z="2800" smtClean="0"/>
              <a:t>Who we are today </a:t>
            </a:r>
          </a:p>
        </p:txBody>
      </p:sp>
      <p:pic>
        <p:nvPicPr>
          <p:cNvPr id="10243" name="Picture 5" descr="Purpose Poster.jpg"/>
          <p:cNvPicPr>
            <a:picLocks noChangeAspect="1"/>
          </p:cNvPicPr>
          <p:nvPr/>
        </p:nvPicPr>
        <p:blipFill>
          <a:blip r:embed="rId3"/>
          <a:srcRect l="8572" t="6528" r="8012" b="5399"/>
          <a:stretch>
            <a:fillRect/>
          </a:stretch>
        </p:blipFill>
        <p:spPr bwMode="auto">
          <a:xfrm>
            <a:off x="455613" y="1092200"/>
            <a:ext cx="4003675" cy="3213100"/>
          </a:xfrm>
          <a:prstGeom prst="rect">
            <a:avLst/>
          </a:prstGeom>
          <a:noFill/>
          <a:ln w="9525">
            <a:noFill/>
            <a:miter lim="800000"/>
            <a:headEnd/>
            <a:tailEnd/>
          </a:ln>
        </p:spPr>
      </p:pic>
      <p:sp>
        <p:nvSpPr>
          <p:cNvPr id="5" name="Slide Number Placeholder 7"/>
          <p:cNvSpPr>
            <a:spLocks noGrp="1"/>
          </p:cNvSpPr>
          <p:nvPr>
            <p:ph type="sldNum" sz="quarter" idx="14"/>
          </p:nvPr>
        </p:nvSpPr>
        <p:spPr>
          <a:xfrm>
            <a:off x="8694738" y="4733925"/>
            <a:ext cx="320675" cy="103188"/>
          </a:xfrm>
        </p:spPr>
        <p:txBody>
          <a:bodyPr rIns="68579">
            <a:noAutofit/>
          </a:bodyPr>
          <a:lstStyle/>
          <a:p>
            <a:pPr>
              <a:spcBef>
                <a:spcPts val="1200"/>
              </a:spcBef>
              <a:buClr>
                <a:schemeClr val="tx2"/>
              </a:buClr>
              <a:buFont typeface="Arial"/>
              <a:buNone/>
              <a:defRPr/>
            </a:pPr>
            <a:fld id="{1603716D-EB18-4724-9A8F-CA6852C1AAC0}" type="slidenum">
              <a:rPr lang="en-US">
                <a:solidFill>
                  <a:schemeClr val="bg1">
                    <a:lumMod val="50000"/>
                  </a:schemeClr>
                </a:solidFill>
              </a:rPr>
              <a:pPr>
                <a:spcBef>
                  <a:spcPts val="1200"/>
                </a:spcBef>
                <a:buClr>
                  <a:schemeClr val="tx2"/>
                </a:buClr>
                <a:buFont typeface="Arial"/>
                <a:buNone/>
                <a:defRPr/>
              </a:pPr>
              <a:t>3</a:t>
            </a:fld>
            <a:endParaRPr lang="en-US" dirty="0">
              <a:solidFill>
                <a:schemeClr val="bg1">
                  <a:lumMod val="50000"/>
                </a:schemeClr>
              </a:solidFill>
            </a:endParaRPr>
          </a:p>
        </p:txBody>
      </p:sp>
      <p:pic>
        <p:nvPicPr>
          <p:cNvPr id="10245" name="Picture 11" descr="9out_of10.png"/>
          <p:cNvPicPr>
            <a:picLocks noChangeAspect="1"/>
          </p:cNvPicPr>
          <p:nvPr/>
        </p:nvPicPr>
        <p:blipFill>
          <a:blip r:embed="rId4"/>
          <a:srcRect b="47418"/>
          <a:stretch>
            <a:fillRect/>
          </a:stretch>
        </p:blipFill>
        <p:spPr bwMode="auto">
          <a:xfrm>
            <a:off x="4908550" y="2676525"/>
            <a:ext cx="1749425" cy="949325"/>
          </a:xfrm>
          <a:prstGeom prst="rect">
            <a:avLst/>
          </a:prstGeom>
          <a:noFill/>
          <a:ln w="9525">
            <a:noFill/>
            <a:miter lim="800000"/>
            <a:headEnd/>
            <a:tailEnd/>
          </a:ln>
        </p:spPr>
      </p:pic>
      <p:pic>
        <p:nvPicPr>
          <p:cNvPr id="10246" name="Picture 2" descr="clinics.png"/>
          <p:cNvPicPr>
            <a:picLocks noChangeAspect="1"/>
          </p:cNvPicPr>
          <p:nvPr/>
        </p:nvPicPr>
        <p:blipFill>
          <a:blip r:embed="rId5"/>
          <a:srcRect l="20473" t="35455" r="21494" b="6667"/>
          <a:stretch>
            <a:fillRect/>
          </a:stretch>
        </p:blipFill>
        <p:spPr bwMode="auto">
          <a:xfrm>
            <a:off x="7632700" y="2416175"/>
            <a:ext cx="703263" cy="1009650"/>
          </a:xfrm>
          <a:prstGeom prst="rect">
            <a:avLst/>
          </a:prstGeom>
          <a:noFill/>
          <a:ln w="9525">
            <a:noFill/>
            <a:miter lim="800000"/>
            <a:headEnd/>
            <a:tailEnd/>
          </a:ln>
        </p:spPr>
      </p:pic>
      <p:pic>
        <p:nvPicPr>
          <p:cNvPr id="10247" name="Picture 14" descr="store.png"/>
          <p:cNvPicPr>
            <a:picLocks noChangeAspect="1"/>
          </p:cNvPicPr>
          <p:nvPr/>
        </p:nvPicPr>
        <p:blipFill>
          <a:blip r:embed="rId6"/>
          <a:srcRect t="34195"/>
          <a:stretch>
            <a:fillRect/>
          </a:stretch>
        </p:blipFill>
        <p:spPr bwMode="auto">
          <a:xfrm>
            <a:off x="4908550" y="623888"/>
            <a:ext cx="1603375" cy="893762"/>
          </a:xfrm>
          <a:prstGeom prst="rect">
            <a:avLst/>
          </a:prstGeom>
          <a:noFill/>
          <a:ln w="9525">
            <a:noFill/>
            <a:miter lim="800000"/>
            <a:headEnd/>
            <a:tailEnd/>
          </a:ln>
        </p:spPr>
      </p:pic>
      <p:sp>
        <p:nvSpPr>
          <p:cNvPr id="10248" name="TextBox 22"/>
          <p:cNvSpPr txBox="1">
            <a:spLocks noChangeArrowheads="1"/>
          </p:cNvSpPr>
          <p:nvPr/>
        </p:nvSpPr>
        <p:spPr bwMode="auto">
          <a:xfrm>
            <a:off x="4794250" y="3625850"/>
            <a:ext cx="1914525" cy="504825"/>
          </a:xfrm>
          <a:prstGeom prst="rect">
            <a:avLst/>
          </a:prstGeom>
          <a:noFill/>
          <a:ln w="9525">
            <a:noFill/>
            <a:miter lim="800000"/>
            <a:headEnd/>
            <a:tailEnd/>
          </a:ln>
        </p:spPr>
        <p:txBody>
          <a:bodyPr>
            <a:spAutoFit/>
          </a:bodyPr>
          <a:lstStyle/>
          <a:p>
            <a:pPr marL="0" lvl="1" algn="ctr">
              <a:lnSpc>
                <a:spcPts val="1600"/>
              </a:lnSpc>
              <a:spcBef>
                <a:spcPts val="400"/>
              </a:spcBef>
            </a:pPr>
            <a:r>
              <a:rPr lang="en-US" sz="2400" b="1">
                <a:solidFill>
                  <a:schemeClr val="tx2"/>
                </a:solidFill>
              </a:rPr>
              <a:t>70 million</a:t>
            </a:r>
            <a:br>
              <a:rPr lang="en-US" sz="2400" b="1">
                <a:solidFill>
                  <a:schemeClr val="tx2"/>
                </a:solidFill>
              </a:rPr>
            </a:br>
            <a:r>
              <a:rPr lang="en-US" sz="1400">
                <a:solidFill>
                  <a:srgbClr val="646464"/>
                </a:solidFill>
              </a:rPr>
              <a:t>PBM members</a:t>
            </a:r>
          </a:p>
        </p:txBody>
      </p:sp>
      <p:pic>
        <p:nvPicPr>
          <p:cNvPr id="10249" name="Picture 3" descr="online.png"/>
          <p:cNvPicPr>
            <a:picLocks noChangeAspect="1"/>
          </p:cNvPicPr>
          <p:nvPr/>
        </p:nvPicPr>
        <p:blipFill>
          <a:blip r:embed="rId7"/>
          <a:srcRect l="6496" r="6400" b="8890"/>
          <a:stretch>
            <a:fillRect/>
          </a:stretch>
        </p:blipFill>
        <p:spPr bwMode="auto">
          <a:xfrm>
            <a:off x="7507288" y="623888"/>
            <a:ext cx="1016000" cy="996950"/>
          </a:xfrm>
          <a:prstGeom prst="rect">
            <a:avLst/>
          </a:prstGeom>
          <a:noFill/>
          <a:ln w="9525">
            <a:noFill/>
            <a:miter lim="800000"/>
            <a:headEnd/>
            <a:tailEnd/>
          </a:ln>
        </p:spPr>
      </p:pic>
      <p:sp>
        <p:nvSpPr>
          <p:cNvPr id="10250" name="TextBox 21"/>
          <p:cNvSpPr txBox="1">
            <a:spLocks noChangeArrowheads="1"/>
          </p:cNvSpPr>
          <p:nvPr/>
        </p:nvSpPr>
        <p:spPr bwMode="auto">
          <a:xfrm>
            <a:off x="7121525" y="1751013"/>
            <a:ext cx="1865313" cy="708025"/>
          </a:xfrm>
          <a:prstGeom prst="rect">
            <a:avLst/>
          </a:prstGeom>
          <a:noFill/>
          <a:ln w="9525">
            <a:noFill/>
            <a:miter lim="800000"/>
            <a:headEnd/>
            <a:tailEnd/>
          </a:ln>
        </p:spPr>
        <p:txBody>
          <a:bodyPr>
            <a:spAutoFit/>
          </a:bodyPr>
          <a:lstStyle/>
          <a:p>
            <a:pPr marL="0" lvl="1" algn="ctr">
              <a:lnSpc>
                <a:spcPts val="1600"/>
              </a:lnSpc>
              <a:spcBef>
                <a:spcPts val="400"/>
              </a:spcBef>
            </a:pPr>
            <a:r>
              <a:rPr lang="en-US" sz="2400" b="1">
                <a:solidFill>
                  <a:schemeClr val="tx2"/>
                </a:solidFill>
              </a:rPr>
              <a:t>25.6 million</a:t>
            </a:r>
            <a:br>
              <a:rPr lang="en-US" sz="2400" b="1">
                <a:solidFill>
                  <a:schemeClr val="tx2"/>
                </a:solidFill>
              </a:rPr>
            </a:br>
            <a:r>
              <a:rPr lang="en-US" sz="1400">
                <a:solidFill>
                  <a:srgbClr val="646464"/>
                </a:solidFill>
              </a:rPr>
              <a:t>visits on CVS.com per month</a:t>
            </a:r>
          </a:p>
        </p:txBody>
      </p:sp>
      <p:sp>
        <p:nvSpPr>
          <p:cNvPr id="10251" name="TextBox 15"/>
          <p:cNvSpPr txBox="1">
            <a:spLocks noChangeArrowheads="1"/>
          </p:cNvSpPr>
          <p:nvPr/>
        </p:nvSpPr>
        <p:spPr bwMode="auto">
          <a:xfrm>
            <a:off x="4794250" y="1389063"/>
            <a:ext cx="1870075" cy="966787"/>
          </a:xfrm>
          <a:prstGeom prst="rect">
            <a:avLst/>
          </a:prstGeom>
          <a:noFill/>
          <a:ln w="9525">
            <a:noFill/>
            <a:miter lim="800000"/>
            <a:headEnd/>
            <a:tailEnd/>
          </a:ln>
        </p:spPr>
        <p:txBody>
          <a:bodyPr>
            <a:spAutoFit/>
          </a:bodyPr>
          <a:lstStyle/>
          <a:p>
            <a:pPr marL="0" lvl="1" algn="ctr">
              <a:lnSpc>
                <a:spcPts val="1600"/>
              </a:lnSpc>
              <a:spcBef>
                <a:spcPts val="400"/>
              </a:spcBef>
            </a:pPr>
            <a:r>
              <a:rPr lang="en-US" sz="1400">
                <a:solidFill>
                  <a:srgbClr val="646464"/>
                </a:solidFill>
              </a:rPr>
              <a:t>more than</a:t>
            </a:r>
          </a:p>
          <a:p>
            <a:pPr marL="0" lvl="1" algn="ctr">
              <a:lnSpc>
                <a:spcPts val="1600"/>
              </a:lnSpc>
              <a:spcBef>
                <a:spcPts val="400"/>
              </a:spcBef>
            </a:pPr>
            <a:r>
              <a:rPr lang="en-US" sz="2000" b="1">
                <a:solidFill>
                  <a:srgbClr val="CC0000"/>
                </a:solidFill>
              </a:rPr>
              <a:t>7,800</a:t>
            </a:r>
            <a:r>
              <a:rPr lang="en-US" sz="1400" b="1">
                <a:solidFill>
                  <a:srgbClr val="646464"/>
                </a:solidFill>
              </a:rPr>
              <a:t/>
            </a:r>
            <a:br>
              <a:rPr lang="en-US" sz="1400" b="1">
                <a:solidFill>
                  <a:srgbClr val="646464"/>
                </a:solidFill>
              </a:rPr>
            </a:br>
            <a:r>
              <a:rPr lang="en-US" sz="1400">
                <a:solidFill>
                  <a:srgbClr val="646464"/>
                </a:solidFill>
              </a:rPr>
              <a:t>stores and 5 million customers per day</a:t>
            </a:r>
          </a:p>
        </p:txBody>
      </p:sp>
      <p:sp>
        <p:nvSpPr>
          <p:cNvPr id="10252" name="TextBox 23"/>
          <p:cNvSpPr txBox="1">
            <a:spLocks noChangeArrowheads="1"/>
          </p:cNvSpPr>
          <p:nvPr/>
        </p:nvSpPr>
        <p:spPr bwMode="auto">
          <a:xfrm>
            <a:off x="6911975" y="3425825"/>
            <a:ext cx="2179638" cy="1169988"/>
          </a:xfrm>
          <a:prstGeom prst="rect">
            <a:avLst/>
          </a:prstGeom>
          <a:noFill/>
          <a:ln w="9525">
            <a:noFill/>
            <a:miter lim="800000"/>
            <a:headEnd/>
            <a:tailEnd/>
          </a:ln>
        </p:spPr>
        <p:txBody>
          <a:bodyPr>
            <a:spAutoFit/>
          </a:bodyPr>
          <a:lstStyle/>
          <a:p>
            <a:pPr marL="0" lvl="1" algn="ctr">
              <a:lnSpc>
                <a:spcPts val="1600"/>
              </a:lnSpc>
              <a:spcBef>
                <a:spcPts val="400"/>
              </a:spcBef>
            </a:pPr>
            <a:r>
              <a:rPr lang="en-US" sz="2400" b="1">
                <a:solidFill>
                  <a:schemeClr val="tx2"/>
                </a:solidFill>
              </a:rPr>
              <a:t>Nearly 1,000</a:t>
            </a:r>
          </a:p>
          <a:p>
            <a:pPr marL="0" lvl="1" algn="ctr">
              <a:lnSpc>
                <a:spcPts val="1600"/>
              </a:lnSpc>
              <a:spcBef>
                <a:spcPts val="400"/>
              </a:spcBef>
            </a:pPr>
            <a:r>
              <a:rPr lang="en-US" sz="2400" b="1">
                <a:solidFill>
                  <a:schemeClr val="tx2"/>
                </a:solidFill>
              </a:rPr>
              <a:t>MinuteClinics</a:t>
            </a:r>
            <a:br>
              <a:rPr lang="en-US" sz="2400" b="1">
                <a:solidFill>
                  <a:schemeClr val="tx2"/>
                </a:solidFill>
              </a:rPr>
            </a:br>
            <a:r>
              <a:rPr lang="en-US" sz="1400">
                <a:solidFill>
                  <a:srgbClr val="646464"/>
                </a:solidFill>
              </a:rPr>
              <a:t>in 31 states and DC </a:t>
            </a:r>
            <a:br>
              <a:rPr lang="en-US" sz="1400">
                <a:solidFill>
                  <a:srgbClr val="646464"/>
                </a:solidFill>
              </a:rPr>
            </a:br>
            <a:r>
              <a:rPr lang="en-US" sz="1400">
                <a:solidFill>
                  <a:srgbClr val="646464"/>
                </a:solidFill>
              </a:rPr>
              <a:t>with more than </a:t>
            </a:r>
            <a:br>
              <a:rPr lang="en-US" sz="1400">
                <a:solidFill>
                  <a:srgbClr val="646464"/>
                </a:solidFill>
              </a:rPr>
            </a:br>
            <a:r>
              <a:rPr lang="en-US" sz="1400">
                <a:solidFill>
                  <a:srgbClr val="646464"/>
                </a:solidFill>
              </a:rPr>
              <a:t>25+ million patient visits</a:t>
            </a:r>
          </a:p>
        </p:txBody>
      </p:sp>
      <p:sp>
        <p:nvSpPr>
          <p:cNvPr id="10253" name="Footer Placeholder 1"/>
          <p:cNvSpPr>
            <a:spLocks noGrp="1"/>
          </p:cNvSpPr>
          <p:nvPr/>
        </p:nvSpPr>
        <p:spPr bwMode="gray">
          <a:xfrm>
            <a:off x="455613" y="4856163"/>
            <a:ext cx="5486400" cy="165100"/>
          </a:xfrm>
          <a:prstGeom prst="rect">
            <a:avLst/>
          </a:prstGeom>
          <a:noFill/>
          <a:ln w="9525">
            <a:noFill/>
            <a:miter lim="800000"/>
            <a:headEnd/>
            <a:tailEnd/>
          </a:ln>
        </p:spPr>
        <p:txBody>
          <a:bodyPr lIns="0" tIns="34289" rIns="0" bIns="34289" anchor="ctr"/>
          <a:lstStyle/>
          <a:p>
            <a:r>
              <a:rPr lang="en-US" sz="800">
                <a:solidFill>
                  <a:srgbClr val="7F7F7F"/>
                </a:solidFill>
              </a:rPr>
              <a:t>© 2015 CVS Health Confidential &amp; Proprietary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z="2800" smtClean="0"/>
              <a:t>Our tobacco exit </a:t>
            </a:r>
          </a:p>
        </p:txBody>
      </p:sp>
      <p:pic>
        <p:nvPicPr>
          <p:cNvPr id="11267" name="Picture 5" descr="tobacco.png"/>
          <p:cNvPicPr>
            <a:picLocks noChangeAspect="1"/>
          </p:cNvPicPr>
          <p:nvPr/>
        </p:nvPicPr>
        <p:blipFill>
          <a:blip r:embed="rId3"/>
          <a:srcRect l="5464" t="21567" r="4950" b="25917"/>
          <a:stretch>
            <a:fillRect/>
          </a:stretch>
        </p:blipFill>
        <p:spPr bwMode="auto">
          <a:xfrm>
            <a:off x="1203325" y="1541463"/>
            <a:ext cx="2178050" cy="1839912"/>
          </a:xfrm>
          <a:prstGeom prst="rect">
            <a:avLst/>
          </a:prstGeom>
          <a:noFill/>
          <a:ln w="9525">
            <a:noFill/>
            <a:miter lim="800000"/>
            <a:headEnd/>
            <a:tailEnd/>
          </a:ln>
        </p:spPr>
      </p:pic>
      <p:pic>
        <p:nvPicPr>
          <p:cNvPr id="11268" name="Picture 6" descr="health.png"/>
          <p:cNvPicPr>
            <a:picLocks noChangeAspect="1"/>
          </p:cNvPicPr>
          <p:nvPr/>
        </p:nvPicPr>
        <p:blipFill>
          <a:blip r:embed="rId4"/>
          <a:srcRect/>
          <a:stretch>
            <a:fillRect/>
          </a:stretch>
        </p:blipFill>
        <p:spPr bwMode="auto">
          <a:xfrm>
            <a:off x="5581650" y="1524000"/>
            <a:ext cx="2668588" cy="2189163"/>
          </a:xfrm>
          <a:prstGeom prst="rect">
            <a:avLst/>
          </a:prstGeom>
          <a:noFill/>
          <a:ln w="9525">
            <a:noFill/>
            <a:miter lim="800000"/>
            <a:headEnd/>
            <a:tailEnd/>
          </a:ln>
        </p:spPr>
      </p:pic>
      <p:sp>
        <p:nvSpPr>
          <p:cNvPr id="11269" name="Rectangle 7"/>
          <p:cNvSpPr>
            <a:spLocks noChangeArrowheads="1"/>
          </p:cNvSpPr>
          <p:nvPr/>
        </p:nvSpPr>
        <p:spPr bwMode="auto">
          <a:xfrm>
            <a:off x="4141788" y="1787525"/>
            <a:ext cx="860425" cy="1568450"/>
          </a:xfrm>
          <a:prstGeom prst="rect">
            <a:avLst/>
          </a:prstGeom>
          <a:noFill/>
          <a:ln w="9525">
            <a:noFill/>
            <a:miter lim="800000"/>
            <a:headEnd/>
            <a:tailEnd/>
          </a:ln>
        </p:spPr>
        <p:txBody>
          <a:bodyPr wrap="none">
            <a:spAutoFit/>
          </a:bodyPr>
          <a:lstStyle/>
          <a:p>
            <a:r>
              <a:rPr lang="en-US" sz="9600" b="1">
                <a:solidFill>
                  <a:schemeClr val="tx2"/>
                </a:solidFill>
              </a:rPr>
              <a:t>≠</a:t>
            </a:r>
          </a:p>
        </p:txBody>
      </p:sp>
      <p:sp>
        <p:nvSpPr>
          <p:cNvPr id="9" name="Slide Number Placeholder 7"/>
          <p:cNvSpPr>
            <a:spLocks noGrp="1"/>
          </p:cNvSpPr>
          <p:nvPr>
            <p:ph type="sldNum" sz="quarter" idx="14"/>
          </p:nvPr>
        </p:nvSpPr>
        <p:spPr>
          <a:xfrm>
            <a:off x="8851900" y="4845050"/>
            <a:ext cx="320675" cy="103188"/>
          </a:xfrm>
        </p:spPr>
        <p:txBody>
          <a:bodyPr rIns="68579">
            <a:noAutofit/>
          </a:bodyPr>
          <a:lstStyle/>
          <a:p>
            <a:pPr>
              <a:spcBef>
                <a:spcPts val="1200"/>
              </a:spcBef>
              <a:buClr>
                <a:schemeClr val="tx2"/>
              </a:buClr>
              <a:buFont typeface="Arial"/>
              <a:buNone/>
              <a:defRPr/>
            </a:pPr>
            <a:fld id="{98A571B6-3637-4C46-863F-8A50CE8570D1}" type="slidenum">
              <a:rPr lang="en-US">
                <a:solidFill>
                  <a:schemeClr val="bg1">
                    <a:lumMod val="50000"/>
                  </a:schemeClr>
                </a:solidFill>
              </a:rPr>
              <a:pPr>
                <a:spcBef>
                  <a:spcPts val="1200"/>
                </a:spcBef>
                <a:buClr>
                  <a:schemeClr val="tx2"/>
                </a:buClr>
                <a:buFont typeface="Arial"/>
                <a:buNone/>
                <a:defRPr/>
              </a:pPr>
              <a:t>4</a:t>
            </a:fld>
            <a:endParaRPr lang="en-US" dirty="0">
              <a:solidFill>
                <a:schemeClr val="bg1">
                  <a:lumMod val="50000"/>
                </a:schemeClr>
              </a:solidFill>
            </a:endParaRPr>
          </a:p>
        </p:txBody>
      </p:sp>
      <p:sp>
        <p:nvSpPr>
          <p:cNvPr id="11271" name="Footer Placeholder 1"/>
          <p:cNvSpPr>
            <a:spLocks noGrp="1"/>
          </p:cNvSpPr>
          <p:nvPr/>
        </p:nvSpPr>
        <p:spPr bwMode="gray">
          <a:xfrm>
            <a:off x="457200" y="4856163"/>
            <a:ext cx="5486400" cy="165100"/>
          </a:xfrm>
          <a:prstGeom prst="rect">
            <a:avLst/>
          </a:prstGeom>
          <a:noFill/>
          <a:ln w="9525">
            <a:noFill/>
            <a:miter lim="800000"/>
            <a:headEnd/>
            <a:tailEnd/>
          </a:ln>
        </p:spPr>
        <p:txBody>
          <a:bodyPr lIns="0" tIns="34289" rIns="0" bIns="34289" anchor="ctr"/>
          <a:lstStyle/>
          <a:p>
            <a:r>
              <a:rPr lang="en-US" sz="800">
                <a:solidFill>
                  <a:srgbClr val="7F7F7F"/>
                </a:solidFill>
              </a:rPr>
              <a:t>© 2015 CVS Health Confidential &amp; Proprietary</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z="2800" smtClean="0"/>
              <a:t>Facts and figures </a:t>
            </a:r>
          </a:p>
        </p:txBody>
      </p:sp>
      <p:sp>
        <p:nvSpPr>
          <p:cNvPr id="12291" name="TextBox 4"/>
          <p:cNvSpPr txBox="1">
            <a:spLocks noChangeArrowheads="1"/>
          </p:cNvSpPr>
          <p:nvPr/>
        </p:nvSpPr>
        <p:spPr bwMode="auto">
          <a:xfrm>
            <a:off x="650875" y="2168525"/>
            <a:ext cx="1960563" cy="666750"/>
          </a:xfrm>
          <a:prstGeom prst="rect">
            <a:avLst/>
          </a:prstGeom>
          <a:noFill/>
          <a:ln w="9525">
            <a:noFill/>
            <a:miter lim="800000"/>
            <a:headEnd/>
            <a:tailEnd/>
          </a:ln>
        </p:spPr>
        <p:txBody>
          <a:bodyPr>
            <a:spAutoFit/>
          </a:bodyPr>
          <a:lstStyle/>
          <a:p>
            <a:pPr marL="0" lvl="1" algn="ctr">
              <a:lnSpc>
                <a:spcPts val="1200"/>
              </a:lnSpc>
            </a:pPr>
            <a:r>
              <a:rPr lang="en-US" sz="2000" b="1">
                <a:solidFill>
                  <a:schemeClr val="tx2"/>
                </a:solidFill>
              </a:rPr>
              <a:t>deaths</a:t>
            </a:r>
          </a:p>
          <a:p>
            <a:pPr marL="0" lvl="1" algn="ctr">
              <a:lnSpc>
                <a:spcPts val="1200"/>
              </a:lnSpc>
              <a:spcBef>
                <a:spcPts val="400"/>
              </a:spcBef>
            </a:pPr>
            <a:r>
              <a:rPr lang="en-US" sz="1400">
                <a:solidFill>
                  <a:schemeClr val="accent2"/>
                </a:solidFill>
              </a:rPr>
              <a:t>from smoking in the </a:t>
            </a:r>
          </a:p>
          <a:p>
            <a:pPr marL="0" lvl="1" algn="ctr">
              <a:lnSpc>
                <a:spcPts val="1200"/>
              </a:lnSpc>
              <a:spcBef>
                <a:spcPts val="400"/>
              </a:spcBef>
            </a:pPr>
            <a:r>
              <a:rPr lang="en-US" sz="1400">
                <a:solidFill>
                  <a:schemeClr val="accent2"/>
                </a:solidFill>
              </a:rPr>
              <a:t>United States annually</a:t>
            </a:r>
          </a:p>
        </p:txBody>
      </p:sp>
      <p:sp>
        <p:nvSpPr>
          <p:cNvPr id="12292" name="TextBox 8"/>
          <p:cNvSpPr txBox="1">
            <a:spLocks noChangeArrowheads="1"/>
          </p:cNvSpPr>
          <p:nvPr/>
        </p:nvSpPr>
        <p:spPr bwMode="auto">
          <a:xfrm>
            <a:off x="6370638" y="3497263"/>
            <a:ext cx="2316162" cy="1196975"/>
          </a:xfrm>
          <a:prstGeom prst="rect">
            <a:avLst/>
          </a:prstGeom>
          <a:noFill/>
          <a:ln w="9525">
            <a:noFill/>
            <a:miter lim="800000"/>
            <a:headEnd/>
            <a:tailEnd/>
          </a:ln>
        </p:spPr>
        <p:txBody>
          <a:bodyPr>
            <a:spAutoFit/>
          </a:bodyPr>
          <a:lstStyle/>
          <a:p>
            <a:pPr marL="0" lvl="1" algn="ctr">
              <a:lnSpc>
                <a:spcPts val="1600"/>
              </a:lnSpc>
              <a:spcBef>
                <a:spcPts val="400"/>
              </a:spcBef>
            </a:pPr>
            <a:r>
              <a:rPr lang="en-US" sz="2000" b="1">
                <a:solidFill>
                  <a:schemeClr val="tx2"/>
                </a:solidFill>
              </a:rPr>
              <a:t>42 million </a:t>
            </a:r>
            <a:r>
              <a:rPr lang="en-US" b="1">
                <a:solidFill>
                  <a:srgbClr val="646464"/>
                </a:solidFill>
              </a:rPr>
              <a:t/>
            </a:r>
            <a:br>
              <a:rPr lang="en-US" b="1">
                <a:solidFill>
                  <a:srgbClr val="646464"/>
                </a:solidFill>
              </a:rPr>
            </a:br>
            <a:r>
              <a:rPr lang="en-US" sz="1400">
                <a:solidFill>
                  <a:srgbClr val="646464"/>
                </a:solidFill>
              </a:rPr>
              <a:t>American adults and </a:t>
            </a:r>
          </a:p>
          <a:p>
            <a:pPr marL="0" lvl="1" algn="ctr">
              <a:lnSpc>
                <a:spcPts val="1600"/>
              </a:lnSpc>
              <a:spcBef>
                <a:spcPts val="400"/>
              </a:spcBef>
            </a:pPr>
            <a:r>
              <a:rPr lang="en-US" sz="2000" b="1">
                <a:solidFill>
                  <a:srgbClr val="CC0000"/>
                </a:solidFill>
              </a:rPr>
              <a:t>3 million </a:t>
            </a:r>
            <a:r>
              <a:rPr lang="en-US" sz="1400" b="1">
                <a:solidFill>
                  <a:srgbClr val="646464"/>
                </a:solidFill>
              </a:rPr>
              <a:t/>
            </a:r>
            <a:br>
              <a:rPr lang="en-US" sz="1400" b="1">
                <a:solidFill>
                  <a:srgbClr val="646464"/>
                </a:solidFill>
              </a:rPr>
            </a:br>
            <a:r>
              <a:rPr lang="en-US" sz="1400">
                <a:solidFill>
                  <a:srgbClr val="646464"/>
                </a:solidFill>
              </a:rPr>
              <a:t>middle and high school </a:t>
            </a:r>
            <a:br>
              <a:rPr lang="en-US" sz="1400">
                <a:solidFill>
                  <a:srgbClr val="646464"/>
                </a:solidFill>
              </a:rPr>
            </a:br>
            <a:r>
              <a:rPr lang="en-US" sz="1400">
                <a:solidFill>
                  <a:srgbClr val="646464"/>
                </a:solidFill>
              </a:rPr>
              <a:t>students still smoke</a:t>
            </a:r>
            <a:endParaRPr lang="en-US" sz="2400" b="1">
              <a:solidFill>
                <a:srgbClr val="646464"/>
              </a:solidFill>
            </a:endParaRPr>
          </a:p>
        </p:txBody>
      </p:sp>
      <p:sp>
        <p:nvSpPr>
          <p:cNvPr id="12293" name="TextBox 10"/>
          <p:cNvSpPr txBox="1">
            <a:spLocks noChangeArrowheads="1"/>
          </p:cNvSpPr>
          <p:nvPr/>
        </p:nvSpPr>
        <p:spPr bwMode="auto">
          <a:xfrm>
            <a:off x="6370638" y="2308225"/>
            <a:ext cx="2263775" cy="298450"/>
          </a:xfrm>
          <a:prstGeom prst="rect">
            <a:avLst/>
          </a:prstGeom>
          <a:noFill/>
          <a:ln w="9525">
            <a:noFill/>
            <a:miter lim="800000"/>
            <a:headEnd/>
            <a:tailEnd/>
          </a:ln>
        </p:spPr>
        <p:txBody>
          <a:bodyPr>
            <a:spAutoFit/>
          </a:bodyPr>
          <a:lstStyle/>
          <a:p>
            <a:pPr marL="0" lvl="1" algn="ctr">
              <a:lnSpc>
                <a:spcPts val="1600"/>
              </a:lnSpc>
            </a:pPr>
            <a:r>
              <a:rPr lang="en-US" sz="1400">
                <a:solidFill>
                  <a:srgbClr val="646464"/>
                </a:solidFill>
              </a:rPr>
              <a:t>of smokers start as kids </a:t>
            </a:r>
          </a:p>
        </p:txBody>
      </p:sp>
      <p:sp>
        <p:nvSpPr>
          <p:cNvPr id="12294" name="TextBox 14"/>
          <p:cNvSpPr txBox="1">
            <a:spLocks noChangeArrowheads="1"/>
          </p:cNvSpPr>
          <p:nvPr/>
        </p:nvSpPr>
        <p:spPr bwMode="auto">
          <a:xfrm>
            <a:off x="612775" y="3957638"/>
            <a:ext cx="2093913" cy="709612"/>
          </a:xfrm>
          <a:prstGeom prst="rect">
            <a:avLst/>
          </a:prstGeom>
          <a:noFill/>
          <a:ln w="9525">
            <a:noFill/>
            <a:miter lim="800000"/>
            <a:headEnd/>
            <a:tailEnd/>
          </a:ln>
        </p:spPr>
        <p:txBody>
          <a:bodyPr>
            <a:spAutoFit/>
          </a:bodyPr>
          <a:lstStyle/>
          <a:p>
            <a:pPr marL="0" lvl="1" algn="ctr">
              <a:lnSpc>
                <a:spcPts val="1600"/>
              </a:lnSpc>
              <a:spcBef>
                <a:spcPts val="400"/>
              </a:spcBef>
            </a:pPr>
            <a:r>
              <a:rPr lang="en-US" sz="2400" b="1">
                <a:solidFill>
                  <a:schemeClr val="tx2"/>
                </a:solidFill>
              </a:rPr>
              <a:t>$300 billion </a:t>
            </a:r>
            <a:r>
              <a:rPr lang="en-US" sz="1400">
                <a:solidFill>
                  <a:srgbClr val="646464"/>
                </a:solidFill>
              </a:rPr>
              <a:t>annual estimated economic costs </a:t>
            </a:r>
          </a:p>
        </p:txBody>
      </p:sp>
      <p:pic>
        <p:nvPicPr>
          <p:cNvPr id="12295" name="Picture 23" descr="USA.png"/>
          <p:cNvPicPr>
            <a:picLocks noChangeAspect="1"/>
          </p:cNvPicPr>
          <p:nvPr/>
        </p:nvPicPr>
        <p:blipFill>
          <a:blip r:embed="rId3"/>
          <a:srcRect r="2374"/>
          <a:stretch>
            <a:fillRect/>
          </a:stretch>
        </p:blipFill>
        <p:spPr bwMode="auto">
          <a:xfrm>
            <a:off x="715963" y="1004888"/>
            <a:ext cx="1811337" cy="1204912"/>
          </a:xfrm>
          <a:prstGeom prst="rect">
            <a:avLst/>
          </a:prstGeom>
          <a:noFill/>
          <a:ln w="9525">
            <a:noFill/>
            <a:miter lim="800000"/>
            <a:headEnd/>
            <a:tailEnd/>
          </a:ln>
        </p:spPr>
      </p:pic>
      <p:sp>
        <p:nvSpPr>
          <p:cNvPr id="12296" name="TextBox 24"/>
          <p:cNvSpPr txBox="1">
            <a:spLocks noChangeArrowheads="1"/>
          </p:cNvSpPr>
          <p:nvPr/>
        </p:nvSpPr>
        <p:spPr bwMode="auto">
          <a:xfrm>
            <a:off x="612775" y="1393825"/>
            <a:ext cx="1960563" cy="452438"/>
          </a:xfrm>
          <a:prstGeom prst="rect">
            <a:avLst/>
          </a:prstGeom>
          <a:noFill/>
          <a:ln w="9525">
            <a:noFill/>
            <a:miter lim="800000"/>
            <a:headEnd/>
            <a:tailEnd/>
          </a:ln>
        </p:spPr>
        <p:txBody>
          <a:bodyPr>
            <a:spAutoFit/>
          </a:bodyPr>
          <a:lstStyle/>
          <a:p>
            <a:pPr marL="0" lvl="1" algn="ctr">
              <a:lnSpc>
                <a:spcPts val="2700"/>
              </a:lnSpc>
            </a:pPr>
            <a:r>
              <a:rPr lang="en-US" sz="2400" b="1">
                <a:solidFill>
                  <a:schemeClr val="bg1"/>
                </a:solidFill>
              </a:rPr>
              <a:t>480,000</a:t>
            </a:r>
            <a:endParaRPr lang="en-US" sz="2400">
              <a:solidFill>
                <a:schemeClr val="bg1"/>
              </a:solidFill>
            </a:endParaRPr>
          </a:p>
        </p:txBody>
      </p:sp>
      <p:pic>
        <p:nvPicPr>
          <p:cNvPr id="12297" name="Picture 25" descr="80%.png"/>
          <p:cNvPicPr>
            <a:picLocks noChangeAspect="1"/>
          </p:cNvPicPr>
          <p:nvPr/>
        </p:nvPicPr>
        <p:blipFill>
          <a:blip r:embed="rId4"/>
          <a:srcRect r="3294"/>
          <a:stretch>
            <a:fillRect/>
          </a:stretch>
        </p:blipFill>
        <p:spPr bwMode="auto">
          <a:xfrm>
            <a:off x="6824663" y="1119188"/>
            <a:ext cx="1263650" cy="1279525"/>
          </a:xfrm>
          <a:prstGeom prst="rect">
            <a:avLst/>
          </a:prstGeom>
          <a:noFill/>
          <a:ln w="9525">
            <a:noFill/>
            <a:miter lim="800000"/>
            <a:headEnd/>
            <a:tailEnd/>
          </a:ln>
        </p:spPr>
      </p:pic>
      <p:sp>
        <p:nvSpPr>
          <p:cNvPr id="12298" name="TextBox 26"/>
          <p:cNvSpPr txBox="1">
            <a:spLocks noChangeArrowheads="1"/>
          </p:cNvSpPr>
          <p:nvPr/>
        </p:nvSpPr>
        <p:spPr bwMode="auto">
          <a:xfrm>
            <a:off x="7131050" y="1782763"/>
            <a:ext cx="881063" cy="441325"/>
          </a:xfrm>
          <a:prstGeom prst="rect">
            <a:avLst/>
          </a:prstGeom>
          <a:noFill/>
          <a:ln w="9525">
            <a:noFill/>
            <a:miter lim="800000"/>
            <a:headEnd/>
            <a:tailEnd/>
          </a:ln>
        </p:spPr>
        <p:txBody>
          <a:bodyPr>
            <a:spAutoFit/>
          </a:bodyPr>
          <a:lstStyle/>
          <a:p>
            <a:pPr marL="0" lvl="1" algn="ctr">
              <a:lnSpc>
                <a:spcPts val="2700"/>
              </a:lnSpc>
            </a:pPr>
            <a:r>
              <a:rPr lang="en-US" sz="2400" b="1">
                <a:solidFill>
                  <a:schemeClr val="bg1"/>
                </a:solidFill>
              </a:rPr>
              <a:t>80%</a:t>
            </a:r>
            <a:endParaRPr lang="en-US" sz="2400">
              <a:solidFill>
                <a:schemeClr val="bg1"/>
              </a:solidFill>
            </a:endParaRPr>
          </a:p>
        </p:txBody>
      </p:sp>
      <p:pic>
        <p:nvPicPr>
          <p:cNvPr id="12299" name="Picture 2" descr="9out_of10.png"/>
          <p:cNvPicPr>
            <a:picLocks noChangeAspect="1"/>
          </p:cNvPicPr>
          <p:nvPr/>
        </p:nvPicPr>
        <p:blipFill>
          <a:blip r:embed="rId5"/>
          <a:srcRect/>
          <a:stretch>
            <a:fillRect/>
          </a:stretch>
        </p:blipFill>
        <p:spPr bwMode="auto">
          <a:xfrm>
            <a:off x="4059238" y="2908300"/>
            <a:ext cx="992187" cy="1023938"/>
          </a:xfrm>
          <a:prstGeom prst="rect">
            <a:avLst/>
          </a:prstGeom>
          <a:noFill/>
          <a:ln w="9525">
            <a:noFill/>
            <a:miter lim="800000"/>
            <a:headEnd/>
            <a:tailEnd/>
          </a:ln>
        </p:spPr>
      </p:pic>
      <p:sp>
        <p:nvSpPr>
          <p:cNvPr id="12300" name="TextBox 13"/>
          <p:cNvSpPr txBox="1">
            <a:spLocks noChangeArrowheads="1"/>
          </p:cNvSpPr>
          <p:nvPr/>
        </p:nvSpPr>
        <p:spPr bwMode="auto">
          <a:xfrm>
            <a:off x="3505200" y="3956050"/>
            <a:ext cx="2093913" cy="709613"/>
          </a:xfrm>
          <a:prstGeom prst="rect">
            <a:avLst/>
          </a:prstGeom>
          <a:noFill/>
          <a:ln w="9525">
            <a:noFill/>
            <a:miter lim="800000"/>
            <a:headEnd/>
            <a:tailEnd/>
          </a:ln>
        </p:spPr>
        <p:txBody>
          <a:bodyPr>
            <a:spAutoFit/>
          </a:bodyPr>
          <a:lstStyle/>
          <a:p>
            <a:pPr marL="0" lvl="1" algn="ctr">
              <a:lnSpc>
                <a:spcPts val="1600"/>
              </a:lnSpc>
              <a:spcBef>
                <a:spcPts val="400"/>
              </a:spcBef>
            </a:pPr>
            <a:r>
              <a:rPr lang="en-US" sz="2400" b="1">
                <a:solidFill>
                  <a:schemeClr val="tx2"/>
                </a:solidFill>
              </a:rPr>
              <a:t>9 in 10</a:t>
            </a:r>
            <a:br>
              <a:rPr lang="en-US" sz="2400" b="1">
                <a:solidFill>
                  <a:schemeClr val="tx2"/>
                </a:solidFill>
              </a:rPr>
            </a:br>
            <a:r>
              <a:rPr lang="en-US" sz="1400">
                <a:solidFill>
                  <a:srgbClr val="646464"/>
                </a:solidFill>
              </a:rPr>
              <a:t>lung cancers are caused by smoking</a:t>
            </a:r>
          </a:p>
        </p:txBody>
      </p:sp>
      <p:grpSp>
        <p:nvGrpSpPr>
          <p:cNvPr id="12301" name="Group 5"/>
          <p:cNvGrpSpPr>
            <a:grpSpLocks/>
          </p:cNvGrpSpPr>
          <p:nvPr/>
        </p:nvGrpSpPr>
        <p:grpSpPr bwMode="auto">
          <a:xfrm>
            <a:off x="3548063" y="1127125"/>
            <a:ext cx="2182812" cy="1530350"/>
            <a:chOff x="3354500" y="1090201"/>
            <a:chExt cx="2182608" cy="1530333"/>
          </a:xfrm>
        </p:grpSpPr>
        <p:sp>
          <p:nvSpPr>
            <p:cNvPr id="12306" name="TextBox 16"/>
            <p:cNvSpPr txBox="1">
              <a:spLocks noChangeArrowheads="1"/>
            </p:cNvSpPr>
            <p:nvPr/>
          </p:nvSpPr>
          <p:spPr bwMode="auto">
            <a:xfrm>
              <a:off x="3826030" y="1586519"/>
              <a:ext cx="1711078" cy="798937"/>
            </a:xfrm>
            <a:prstGeom prst="rect">
              <a:avLst/>
            </a:prstGeom>
            <a:noFill/>
            <a:ln w="9525">
              <a:noFill/>
              <a:miter lim="800000"/>
              <a:headEnd/>
              <a:tailEnd/>
            </a:ln>
          </p:spPr>
          <p:txBody>
            <a:bodyPr>
              <a:spAutoFit/>
            </a:bodyPr>
            <a:lstStyle/>
            <a:p>
              <a:pPr marL="0" lvl="1">
                <a:lnSpc>
                  <a:spcPts val="2700"/>
                </a:lnSpc>
              </a:pPr>
              <a:r>
                <a:rPr lang="en-US" sz="2800" b="1">
                  <a:solidFill>
                    <a:schemeClr val="tx2"/>
                  </a:solidFill>
                </a:rPr>
                <a:t>14 years earlier</a:t>
              </a:r>
              <a:endParaRPr lang="en-US" sz="1400"/>
            </a:p>
          </p:txBody>
        </p:sp>
        <p:pic>
          <p:nvPicPr>
            <p:cNvPr id="12307" name="Picture 3" descr="time.png"/>
            <p:cNvPicPr>
              <a:picLocks noChangeAspect="1"/>
            </p:cNvPicPr>
            <p:nvPr/>
          </p:nvPicPr>
          <p:blipFill>
            <a:blip r:embed="rId6"/>
            <a:srcRect l="23547" t="29344" r="24702" b="11102"/>
            <a:stretch>
              <a:fillRect/>
            </a:stretch>
          </p:blipFill>
          <p:spPr bwMode="auto">
            <a:xfrm>
              <a:off x="3354500" y="1532698"/>
              <a:ext cx="520990" cy="863937"/>
            </a:xfrm>
            <a:prstGeom prst="rect">
              <a:avLst/>
            </a:prstGeom>
            <a:noFill/>
            <a:ln w="9525">
              <a:noFill/>
              <a:miter lim="800000"/>
              <a:headEnd/>
              <a:tailEnd/>
            </a:ln>
          </p:spPr>
        </p:pic>
        <p:sp>
          <p:nvSpPr>
            <p:cNvPr id="12308" name="TextBox 15"/>
            <p:cNvSpPr txBox="1">
              <a:spLocks noChangeArrowheads="1"/>
            </p:cNvSpPr>
            <p:nvPr/>
          </p:nvSpPr>
          <p:spPr bwMode="auto">
            <a:xfrm>
              <a:off x="3363653" y="1090201"/>
              <a:ext cx="1960275" cy="1530333"/>
            </a:xfrm>
            <a:prstGeom prst="rect">
              <a:avLst/>
            </a:prstGeom>
            <a:noFill/>
            <a:ln w="9525">
              <a:noFill/>
              <a:miter lim="800000"/>
              <a:headEnd/>
              <a:tailEnd/>
            </a:ln>
          </p:spPr>
          <p:txBody>
            <a:bodyPr>
              <a:spAutoFit/>
            </a:bodyPr>
            <a:lstStyle/>
            <a:p>
              <a:pPr marL="0" lvl="1" algn="ctr">
                <a:lnSpc>
                  <a:spcPts val="1600"/>
                </a:lnSpc>
              </a:pPr>
              <a:r>
                <a:rPr lang="en-US" sz="1400">
                  <a:solidFill>
                    <a:srgbClr val="646464"/>
                  </a:solidFill>
                </a:rPr>
                <a:t>smokers die approximately </a:t>
              </a:r>
            </a:p>
            <a:p>
              <a:pPr marL="0" lvl="1" algn="ctr">
                <a:lnSpc>
                  <a:spcPts val="1600"/>
                </a:lnSpc>
              </a:pPr>
              <a:endParaRPr lang="en-US" sz="1400"/>
            </a:p>
            <a:p>
              <a:pPr marL="0" lvl="1" algn="ctr">
                <a:lnSpc>
                  <a:spcPts val="1600"/>
                </a:lnSpc>
              </a:pPr>
              <a:endParaRPr lang="en-US" sz="1400"/>
            </a:p>
            <a:p>
              <a:pPr marL="0" lvl="1" algn="ctr">
                <a:lnSpc>
                  <a:spcPts val="1600"/>
                </a:lnSpc>
              </a:pPr>
              <a:endParaRPr lang="en-US" sz="1400"/>
            </a:p>
            <a:p>
              <a:pPr marL="0" lvl="1" algn="ctr">
                <a:lnSpc>
                  <a:spcPts val="1600"/>
                </a:lnSpc>
              </a:pPr>
              <a:endParaRPr lang="en-US" sz="1400"/>
            </a:p>
            <a:p>
              <a:pPr marL="0" lvl="1" algn="ctr">
                <a:lnSpc>
                  <a:spcPts val="1600"/>
                </a:lnSpc>
              </a:pPr>
              <a:r>
                <a:rPr lang="en-US" sz="1400">
                  <a:solidFill>
                    <a:srgbClr val="646464"/>
                  </a:solidFill>
                </a:rPr>
                <a:t>than non-smokers</a:t>
              </a:r>
            </a:p>
          </p:txBody>
        </p:sp>
      </p:grpSp>
      <p:pic>
        <p:nvPicPr>
          <p:cNvPr id="12302" name="Picture 17" descr="tobacco.png"/>
          <p:cNvPicPr>
            <a:picLocks noChangeAspect="1"/>
          </p:cNvPicPr>
          <p:nvPr/>
        </p:nvPicPr>
        <p:blipFill>
          <a:blip r:embed="rId7"/>
          <a:srcRect l="5464" t="21567" r="4950" b="25917"/>
          <a:stretch>
            <a:fillRect/>
          </a:stretch>
        </p:blipFill>
        <p:spPr bwMode="auto">
          <a:xfrm>
            <a:off x="7035800" y="2714625"/>
            <a:ext cx="962025" cy="812800"/>
          </a:xfrm>
          <a:prstGeom prst="rect">
            <a:avLst/>
          </a:prstGeom>
          <a:noFill/>
          <a:ln w="9525">
            <a:noFill/>
            <a:miter lim="800000"/>
            <a:headEnd/>
            <a:tailEnd/>
          </a:ln>
        </p:spPr>
      </p:pic>
      <p:pic>
        <p:nvPicPr>
          <p:cNvPr id="12303" name="Picture 6" descr="afford.png"/>
          <p:cNvPicPr>
            <a:picLocks noChangeAspect="1"/>
          </p:cNvPicPr>
          <p:nvPr/>
        </p:nvPicPr>
        <p:blipFill>
          <a:blip r:embed="rId8"/>
          <a:srcRect l="9152" t="37425" r="11189" b="5833"/>
          <a:stretch>
            <a:fillRect/>
          </a:stretch>
        </p:blipFill>
        <p:spPr bwMode="auto">
          <a:xfrm>
            <a:off x="1260475" y="2879725"/>
            <a:ext cx="985838" cy="1011238"/>
          </a:xfrm>
          <a:prstGeom prst="rect">
            <a:avLst/>
          </a:prstGeom>
          <a:noFill/>
          <a:ln w="9525">
            <a:noFill/>
            <a:miter lim="800000"/>
            <a:headEnd/>
            <a:tailEnd/>
          </a:ln>
        </p:spPr>
      </p:pic>
      <p:sp>
        <p:nvSpPr>
          <p:cNvPr id="20" name="Slide Number Placeholder 7"/>
          <p:cNvSpPr>
            <a:spLocks noGrp="1"/>
          </p:cNvSpPr>
          <p:nvPr>
            <p:ph type="sldNum" sz="quarter" idx="11"/>
          </p:nvPr>
        </p:nvSpPr>
        <p:spPr>
          <a:xfrm>
            <a:off x="8866188" y="4845050"/>
            <a:ext cx="320675" cy="103188"/>
          </a:xfrm>
        </p:spPr>
        <p:txBody>
          <a:bodyPr/>
          <a:lstStyle/>
          <a:p>
            <a:pPr>
              <a:defRPr/>
            </a:pPr>
            <a:fld id="{E52D72E1-ADD9-4534-A60B-60EABC199156}" type="slidenum">
              <a:rPr lang="en-US">
                <a:solidFill>
                  <a:schemeClr val="bg1">
                    <a:lumMod val="50000"/>
                  </a:schemeClr>
                </a:solidFill>
              </a:rPr>
              <a:pPr>
                <a:defRPr/>
              </a:pPr>
              <a:t>5</a:t>
            </a:fld>
            <a:endParaRPr lang="en-US" dirty="0">
              <a:solidFill>
                <a:schemeClr val="bg1">
                  <a:lumMod val="50000"/>
                </a:schemeClr>
              </a:solidFill>
            </a:endParaRPr>
          </a:p>
        </p:txBody>
      </p:sp>
      <p:sp>
        <p:nvSpPr>
          <p:cNvPr id="21" name="Footer Placeholder 1"/>
          <p:cNvSpPr>
            <a:spLocks noGrp="1"/>
          </p:cNvSpPr>
          <p:nvPr>
            <p:ph type="ftr" sz="quarter" idx="10"/>
          </p:nvPr>
        </p:nvSpPr>
        <p:spPr/>
        <p:txBody>
          <a:bodyPr/>
          <a:lstStyle/>
          <a:p>
            <a:pPr>
              <a:defRPr/>
            </a:pPr>
            <a:r>
              <a:rPr lang="en-US" dirty="0"/>
              <a:t>© </a:t>
            </a:r>
            <a:r>
              <a:rPr lang="en-US" dirty="0" smtClean="0"/>
              <a:t>2015 </a:t>
            </a:r>
            <a:r>
              <a:rPr lang="en-US" dirty="0"/>
              <a:t>CVS Health Confidential &amp; Proprietary</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 </a:t>
            </a:r>
            <a:r>
              <a:rPr lang="en-US" dirty="0" smtClean="0"/>
              <a:t>2015 </a:t>
            </a:r>
            <a:r>
              <a:rPr lang="en-US" dirty="0"/>
              <a:t>CVS Health Confidential &amp; Proprietary</a:t>
            </a:r>
          </a:p>
        </p:txBody>
      </p:sp>
      <p:sp>
        <p:nvSpPr>
          <p:cNvPr id="3" name="Slide Number Placeholder 2"/>
          <p:cNvSpPr>
            <a:spLocks noGrp="1"/>
          </p:cNvSpPr>
          <p:nvPr>
            <p:ph type="sldNum" sz="quarter" idx="11"/>
          </p:nvPr>
        </p:nvSpPr>
        <p:spPr/>
        <p:txBody>
          <a:bodyPr/>
          <a:lstStyle/>
          <a:p>
            <a:pPr>
              <a:defRPr/>
            </a:pPr>
            <a:fld id="{9CA7FA08-4626-4B8E-BB46-A2DBB0A8D7FC}" type="slidenum">
              <a:rPr lang="en-US"/>
              <a:pPr>
                <a:defRPr/>
              </a:pPr>
              <a:t>6</a:t>
            </a:fld>
            <a:endParaRPr lang="en-US" dirty="0"/>
          </a:p>
        </p:txBody>
      </p:sp>
      <p:sp>
        <p:nvSpPr>
          <p:cNvPr id="13316" name="Title 3"/>
          <p:cNvSpPr>
            <a:spLocks noGrp="1"/>
          </p:cNvSpPr>
          <p:nvPr>
            <p:ph type="title"/>
          </p:nvPr>
        </p:nvSpPr>
        <p:spPr/>
        <p:txBody>
          <a:bodyPr/>
          <a:lstStyle/>
          <a:p>
            <a:pPr eaLnBrk="1" hangingPunct="1"/>
            <a:r>
              <a:rPr lang="en-US" sz="2800" smtClean="0"/>
              <a:t>Tobacco exit impact </a:t>
            </a:r>
          </a:p>
        </p:txBody>
      </p:sp>
      <p:grpSp>
        <p:nvGrpSpPr>
          <p:cNvPr id="13317" name="Group 6"/>
          <p:cNvGrpSpPr>
            <a:grpSpLocks/>
          </p:cNvGrpSpPr>
          <p:nvPr/>
        </p:nvGrpSpPr>
        <p:grpSpPr bwMode="auto">
          <a:xfrm>
            <a:off x="233363" y="1152525"/>
            <a:ext cx="8621712" cy="2914650"/>
            <a:chOff x="410335" y="1426009"/>
            <a:chExt cx="8378829" cy="2669145"/>
          </a:xfrm>
        </p:grpSpPr>
        <p:pic>
          <p:nvPicPr>
            <p:cNvPr id="13318" name="Picture 2"/>
            <p:cNvPicPr>
              <a:picLocks noChangeAspect="1" noChangeArrowheads="1"/>
            </p:cNvPicPr>
            <p:nvPr/>
          </p:nvPicPr>
          <p:blipFill>
            <a:blip r:embed="rId3"/>
            <a:srcRect/>
            <a:stretch>
              <a:fillRect/>
            </a:stretch>
          </p:blipFill>
          <p:spPr bwMode="auto">
            <a:xfrm>
              <a:off x="410335" y="1426009"/>
              <a:ext cx="4594174" cy="2669145"/>
            </a:xfrm>
            <a:prstGeom prst="rect">
              <a:avLst/>
            </a:prstGeom>
            <a:noFill/>
            <a:ln w="9525">
              <a:noFill/>
              <a:miter lim="800000"/>
              <a:headEnd/>
              <a:tailEnd/>
            </a:ln>
          </p:spPr>
        </p:pic>
        <p:pic>
          <p:nvPicPr>
            <p:cNvPr id="13319" name="Picture 2"/>
            <p:cNvPicPr>
              <a:picLocks noChangeAspect="1" noChangeArrowheads="1"/>
            </p:cNvPicPr>
            <p:nvPr/>
          </p:nvPicPr>
          <p:blipFill>
            <a:blip r:embed="rId4"/>
            <a:srcRect l="1778" t="4996" r="49449" b="12852"/>
            <a:stretch>
              <a:fillRect/>
            </a:stretch>
          </p:blipFill>
          <p:spPr bwMode="auto">
            <a:xfrm>
              <a:off x="5154638" y="1426009"/>
              <a:ext cx="3634526" cy="2669145"/>
            </a:xfrm>
            <a:prstGeom prst="rect">
              <a:avLst/>
            </a:prstGeom>
            <a:noFill/>
            <a:ln w="9525">
              <a:noFill/>
              <a:miter lim="800000"/>
              <a:headEnd/>
              <a:tailEnd/>
            </a:ln>
          </p:spPr>
        </p:pic>
      </p:gr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 </a:t>
            </a:r>
            <a:r>
              <a:rPr lang="en-US" dirty="0" smtClean="0"/>
              <a:t>2015 </a:t>
            </a:r>
            <a:r>
              <a:rPr lang="en-US" dirty="0"/>
              <a:t>CVS Health Confidential &amp; Proprietary</a:t>
            </a:r>
          </a:p>
        </p:txBody>
      </p:sp>
      <p:sp>
        <p:nvSpPr>
          <p:cNvPr id="3" name="Slide Number Placeholder 2"/>
          <p:cNvSpPr>
            <a:spLocks noGrp="1"/>
          </p:cNvSpPr>
          <p:nvPr>
            <p:ph type="sldNum" sz="quarter" idx="11"/>
          </p:nvPr>
        </p:nvSpPr>
        <p:spPr/>
        <p:txBody>
          <a:bodyPr/>
          <a:lstStyle/>
          <a:p>
            <a:pPr>
              <a:defRPr/>
            </a:pPr>
            <a:fld id="{3CDD6AAD-C1CF-4B38-ABBC-B8A77AAACFDA}" type="slidenum">
              <a:rPr lang="en-US"/>
              <a:pPr>
                <a:defRPr/>
              </a:pPr>
              <a:t>7</a:t>
            </a:fld>
            <a:endParaRPr lang="en-US" dirty="0"/>
          </a:p>
        </p:txBody>
      </p:sp>
      <p:sp>
        <p:nvSpPr>
          <p:cNvPr id="14340" name="Title 3"/>
          <p:cNvSpPr>
            <a:spLocks noGrp="1"/>
          </p:cNvSpPr>
          <p:nvPr>
            <p:ph type="title"/>
          </p:nvPr>
        </p:nvSpPr>
        <p:spPr/>
        <p:txBody>
          <a:bodyPr/>
          <a:lstStyle/>
          <a:p>
            <a:pPr eaLnBrk="1" hangingPunct="1"/>
            <a:r>
              <a:rPr lang="en-US" sz="2800" smtClean="0"/>
              <a:t>We didn’t stop there…</a:t>
            </a:r>
          </a:p>
        </p:txBody>
      </p:sp>
      <p:pic>
        <p:nvPicPr>
          <p:cNvPr id="14341" name="Picture 2" descr="http://cvshealth.com/sites/default/files/hands_0.png"/>
          <p:cNvPicPr>
            <a:picLocks noChangeAspect="1" noChangeArrowheads="1"/>
          </p:cNvPicPr>
          <p:nvPr/>
        </p:nvPicPr>
        <p:blipFill>
          <a:blip r:embed="rId3"/>
          <a:srcRect/>
          <a:stretch>
            <a:fillRect/>
          </a:stretch>
        </p:blipFill>
        <p:spPr bwMode="auto">
          <a:xfrm>
            <a:off x="2679700" y="1503363"/>
            <a:ext cx="3635375" cy="27257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 </a:t>
            </a:r>
            <a:r>
              <a:rPr lang="en-US" dirty="0" smtClean="0"/>
              <a:t>2015 </a:t>
            </a:r>
            <a:r>
              <a:rPr lang="en-US" dirty="0"/>
              <a:t>CVS Health Confidential &amp; Proprietary</a:t>
            </a:r>
          </a:p>
        </p:txBody>
      </p:sp>
      <p:sp>
        <p:nvSpPr>
          <p:cNvPr id="3" name="Slide Number Placeholder 2"/>
          <p:cNvSpPr>
            <a:spLocks noGrp="1"/>
          </p:cNvSpPr>
          <p:nvPr>
            <p:ph type="sldNum" sz="quarter" idx="11"/>
          </p:nvPr>
        </p:nvSpPr>
        <p:spPr/>
        <p:txBody>
          <a:bodyPr/>
          <a:lstStyle/>
          <a:p>
            <a:pPr>
              <a:defRPr/>
            </a:pPr>
            <a:fld id="{7BD50F5F-094C-4AAC-9966-3193D6FBC9AA}" type="slidenum">
              <a:rPr lang="en-US"/>
              <a:pPr>
                <a:defRPr/>
              </a:pPr>
              <a:t>8</a:t>
            </a:fld>
            <a:endParaRPr lang="en-US" dirty="0"/>
          </a:p>
        </p:txBody>
      </p:sp>
      <p:sp>
        <p:nvSpPr>
          <p:cNvPr id="15364" name="Content Placeholder 28"/>
          <p:cNvSpPr txBox="1">
            <a:spLocks/>
          </p:cNvSpPr>
          <p:nvPr/>
        </p:nvSpPr>
        <p:spPr bwMode="gray">
          <a:xfrm>
            <a:off x="4524375" y="979488"/>
            <a:ext cx="4619625" cy="3292475"/>
          </a:xfrm>
          <a:prstGeom prst="rect">
            <a:avLst/>
          </a:prstGeom>
          <a:noFill/>
          <a:ln w="9525">
            <a:noFill/>
            <a:miter lim="800000"/>
            <a:headEnd/>
            <a:tailEnd/>
          </a:ln>
        </p:spPr>
        <p:txBody>
          <a:bodyPr lIns="0" tIns="0" rIns="68579" bIns="0"/>
          <a:lstStyle/>
          <a:p>
            <a:pPr>
              <a:spcBef>
                <a:spcPts val="1200"/>
              </a:spcBef>
              <a:buClr>
                <a:schemeClr val="tx2"/>
              </a:buClr>
            </a:pPr>
            <a:endParaRPr lang="en-US" sz="1600"/>
          </a:p>
          <a:p>
            <a:pPr>
              <a:spcBef>
                <a:spcPts val="1200"/>
              </a:spcBef>
              <a:buClr>
                <a:schemeClr val="tx2"/>
              </a:buClr>
              <a:buFont typeface="Arial" pitchFamily="34" charset="0"/>
              <a:buChar char="•"/>
            </a:pPr>
            <a:r>
              <a:rPr lang="en-US" sz="2400" b="1">
                <a:solidFill>
                  <a:schemeClr val="accent2"/>
                </a:solidFill>
              </a:rPr>
              <a:t> </a:t>
            </a:r>
            <a:r>
              <a:rPr lang="en-US" sz="2400">
                <a:solidFill>
                  <a:schemeClr val="accent2"/>
                </a:solidFill>
              </a:rPr>
              <a:t>American Lung Association’s </a:t>
            </a:r>
            <a:r>
              <a:rPr lang="en-US" sz="2400" b="1">
                <a:solidFill>
                  <a:schemeClr val="accent2"/>
                </a:solidFill>
              </a:rPr>
              <a:t>LUNG FORCE</a:t>
            </a:r>
          </a:p>
          <a:p>
            <a:pPr>
              <a:spcBef>
                <a:spcPts val="1200"/>
              </a:spcBef>
              <a:buClr>
                <a:schemeClr val="tx2"/>
              </a:buClr>
              <a:buFont typeface="Arial" pitchFamily="34" charset="0"/>
              <a:buChar char="•"/>
            </a:pPr>
            <a:r>
              <a:rPr lang="en-US" sz="2400" b="1">
                <a:solidFill>
                  <a:schemeClr val="accent2"/>
                </a:solidFill>
              </a:rPr>
              <a:t> </a:t>
            </a:r>
            <a:r>
              <a:rPr lang="en-US" sz="2400">
                <a:solidFill>
                  <a:schemeClr val="accent2"/>
                </a:solidFill>
              </a:rPr>
              <a:t>Campaign for Tobacco-Free Kids’ </a:t>
            </a:r>
            <a:r>
              <a:rPr lang="en-US" sz="2400" b="1">
                <a:solidFill>
                  <a:schemeClr val="accent2"/>
                </a:solidFill>
              </a:rPr>
              <a:t>Making the Next Generation Tobacco-Free</a:t>
            </a:r>
          </a:p>
          <a:p>
            <a:pPr>
              <a:spcBef>
                <a:spcPts val="1200"/>
              </a:spcBef>
              <a:buClr>
                <a:schemeClr val="tx2"/>
              </a:buClr>
              <a:buFont typeface="Arial" pitchFamily="34" charset="0"/>
              <a:buChar char="•"/>
            </a:pPr>
            <a:r>
              <a:rPr lang="en-US" sz="2400" b="1">
                <a:solidFill>
                  <a:schemeClr val="accent2"/>
                </a:solidFill>
              </a:rPr>
              <a:t> </a:t>
            </a:r>
            <a:r>
              <a:rPr lang="en-US" sz="2400">
                <a:solidFill>
                  <a:schemeClr val="accent2"/>
                </a:solidFill>
              </a:rPr>
              <a:t>Scholastic’s </a:t>
            </a:r>
            <a:r>
              <a:rPr lang="en-US" sz="2400" b="1">
                <a:solidFill>
                  <a:schemeClr val="accent2"/>
                </a:solidFill>
              </a:rPr>
              <a:t>Get Smart About Tobacco!</a:t>
            </a:r>
          </a:p>
        </p:txBody>
      </p:sp>
      <p:pic>
        <p:nvPicPr>
          <p:cNvPr id="15365" name="Picture 7" descr="http://cvshealth.com/sites/default/files/styles/large/public/field/image/scholastic-img_0.png?itok=OD67XY9R"/>
          <p:cNvPicPr>
            <a:picLocks noChangeAspect="1" noChangeArrowheads="1"/>
          </p:cNvPicPr>
          <p:nvPr/>
        </p:nvPicPr>
        <p:blipFill>
          <a:blip r:embed="rId3"/>
          <a:srcRect/>
          <a:stretch>
            <a:fillRect/>
          </a:stretch>
        </p:blipFill>
        <p:spPr bwMode="auto">
          <a:xfrm>
            <a:off x="155575" y="1471613"/>
            <a:ext cx="4038600" cy="2657475"/>
          </a:xfrm>
          <a:prstGeom prst="rect">
            <a:avLst/>
          </a:prstGeom>
          <a:noFill/>
          <a:ln w="9525">
            <a:noFill/>
            <a:miter lim="800000"/>
            <a:headEnd/>
            <a:tailEnd/>
          </a:ln>
        </p:spPr>
      </p:pic>
      <p:sp>
        <p:nvSpPr>
          <p:cNvPr id="15366" name="Title 6"/>
          <p:cNvSpPr>
            <a:spLocks noGrp="1"/>
          </p:cNvSpPr>
          <p:nvPr>
            <p:ph type="title"/>
          </p:nvPr>
        </p:nvSpPr>
        <p:spPr/>
        <p:txBody>
          <a:bodyPr/>
          <a:lstStyle/>
          <a:p>
            <a:pPr eaLnBrk="1" hangingPunct="1"/>
            <a:r>
              <a:rPr lang="en-US" sz="2800" smtClean="0"/>
              <a:t>Helping people be tobacco-free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 </a:t>
            </a:r>
            <a:r>
              <a:rPr lang="en-US" dirty="0" smtClean="0"/>
              <a:t>2015 </a:t>
            </a:r>
            <a:r>
              <a:rPr lang="en-US" dirty="0"/>
              <a:t>CVS Health Confidential &amp; Proprietary</a:t>
            </a:r>
          </a:p>
        </p:txBody>
      </p:sp>
      <p:sp>
        <p:nvSpPr>
          <p:cNvPr id="3" name="Slide Number Placeholder 2"/>
          <p:cNvSpPr>
            <a:spLocks noGrp="1"/>
          </p:cNvSpPr>
          <p:nvPr>
            <p:ph type="sldNum" sz="quarter" idx="11"/>
          </p:nvPr>
        </p:nvSpPr>
        <p:spPr/>
        <p:txBody>
          <a:bodyPr/>
          <a:lstStyle/>
          <a:p>
            <a:pPr>
              <a:defRPr/>
            </a:pPr>
            <a:fld id="{46BAA630-7932-46F8-9FBC-6BEDC86F71F1}" type="slidenum">
              <a:rPr lang="en-US"/>
              <a:pPr>
                <a:defRPr/>
              </a:pPr>
              <a:t>9</a:t>
            </a:fld>
            <a:endParaRPr lang="en-US" dirty="0"/>
          </a:p>
        </p:txBody>
      </p:sp>
      <p:sp>
        <p:nvSpPr>
          <p:cNvPr id="16388" name="Title 3"/>
          <p:cNvSpPr>
            <a:spLocks noGrp="1"/>
          </p:cNvSpPr>
          <p:nvPr>
            <p:ph type="title"/>
          </p:nvPr>
        </p:nvSpPr>
        <p:spPr/>
        <p:txBody>
          <a:bodyPr/>
          <a:lstStyle/>
          <a:p>
            <a:pPr eaLnBrk="1" hangingPunct="1"/>
            <a:r>
              <a:rPr lang="en-US" sz="2800" smtClean="0"/>
              <a:t>Rebuilding in Baltimore</a:t>
            </a:r>
          </a:p>
        </p:txBody>
      </p:sp>
      <p:pic>
        <p:nvPicPr>
          <p:cNvPr id="16389" name="Picture 9" descr="Volunteers work to help clear out the debris from a CVS in Baltimore, Tuesday, April 28, 2015. Maryland's governor vowed there would be no repeat of the looting, arson and vandalism that erupted Monday in some of the city's poorest neighborhoods."/>
          <p:cNvPicPr>
            <a:picLocks noChangeAspect="1" noChangeArrowheads="1"/>
          </p:cNvPicPr>
          <p:nvPr/>
        </p:nvPicPr>
        <p:blipFill>
          <a:blip r:embed="rId3"/>
          <a:srcRect/>
          <a:stretch>
            <a:fillRect/>
          </a:stretch>
        </p:blipFill>
        <p:spPr bwMode="auto">
          <a:xfrm>
            <a:off x="142875" y="1131888"/>
            <a:ext cx="4305300" cy="2847975"/>
          </a:xfrm>
          <a:prstGeom prst="rect">
            <a:avLst/>
          </a:prstGeom>
          <a:noFill/>
          <a:ln w="9525">
            <a:noFill/>
            <a:miter lim="800000"/>
            <a:headEnd/>
            <a:tailEnd/>
          </a:ln>
        </p:spPr>
      </p:pic>
      <p:pic>
        <p:nvPicPr>
          <p:cNvPr id="16390" name="Picture 12" descr="http://www.cvshealth.com/sites/default/files/baltimore-rebuild-image-2%20%282%29.png"/>
          <p:cNvPicPr>
            <a:picLocks noChangeAspect="1" noChangeArrowheads="1"/>
          </p:cNvPicPr>
          <p:nvPr/>
        </p:nvPicPr>
        <p:blipFill>
          <a:blip r:embed="rId4"/>
          <a:srcRect/>
          <a:stretch>
            <a:fillRect/>
          </a:stretch>
        </p:blipFill>
        <p:spPr bwMode="auto">
          <a:xfrm>
            <a:off x="4567238" y="1131888"/>
            <a:ext cx="4464050" cy="28527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xecutive Widescreen Template">
  <a:themeElements>
    <a:clrScheme name="Executive Widescreen Template">
      <a:dk1>
        <a:sysClr val="windowText" lastClr="000000"/>
      </a:dk1>
      <a:lt1>
        <a:sysClr val="window" lastClr="FFFFFF"/>
      </a:lt1>
      <a:dk2>
        <a:srgbClr val="CC0000"/>
      </a:dk2>
      <a:lt2>
        <a:srgbClr val="E1E1E1"/>
      </a:lt2>
      <a:accent1>
        <a:srgbClr val="9AD6E2"/>
      </a:accent1>
      <a:accent2>
        <a:srgbClr val="646464"/>
      </a:accent2>
      <a:accent3>
        <a:srgbClr val="A7CE39"/>
      </a:accent3>
      <a:accent4>
        <a:srgbClr val="37BAAB"/>
      </a:accent4>
      <a:accent5>
        <a:srgbClr val="003C54"/>
      </a:accent5>
      <a:accent6>
        <a:srgbClr val="ABABAB"/>
      </a:accent6>
      <a:hlink>
        <a:srgbClr val="37BAAB"/>
      </a:hlink>
      <a:folHlink>
        <a:srgbClr val="ABABAB"/>
      </a:folHlink>
    </a:clrScheme>
    <a:fontScheme name="Executive Widescree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2400" b="1"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bwMode="gray">
        <a:ln w="101600" cmpd="sng">
          <a:solidFill>
            <a:schemeClr val="bg1">
              <a:lumMod val="65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400" dirty="0" err="1"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 Widescreen Template</Template>
  <TotalTime>2398</TotalTime>
  <Words>2439</Words>
  <Application>Microsoft Macintosh PowerPoint</Application>
  <PresentationFormat>On-screen Show (16:9)</PresentationFormat>
  <Paragraphs>263</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Executive Widescreen Template</vt:lpstr>
      <vt:lpstr>Committed to Creating Healthier Communities  </vt:lpstr>
      <vt:lpstr>Today’s agenda</vt:lpstr>
      <vt:lpstr>Who we are today </vt:lpstr>
      <vt:lpstr>Our tobacco exit </vt:lpstr>
      <vt:lpstr>Facts and figures </vt:lpstr>
      <vt:lpstr>Tobacco exit impact </vt:lpstr>
      <vt:lpstr>We didn’t stop there…</vt:lpstr>
      <vt:lpstr>Helping people be tobacco-free</vt:lpstr>
      <vt:lpstr>Rebuilding in Baltimore</vt:lpstr>
      <vt:lpstr>Key CSR Pillar – Health in Action</vt:lpstr>
      <vt:lpstr>Increasing Rx adherence  </vt:lpstr>
      <vt:lpstr>Curbing Rx abuse  </vt:lpstr>
      <vt:lpstr>“Better for you” options</vt:lpstr>
      <vt:lpstr>Workforce development investment</vt:lpstr>
      <vt:lpstr>PowerPoint Presentation</vt:lpstr>
      <vt:lpstr>Link between reputation and financials</vt:lpstr>
      <vt:lpstr>PowerPoint Presentation</vt:lpstr>
      <vt:lpstr>Thank you</vt:lpstr>
    </vt:vector>
  </TitlesOfParts>
  <Company>CVS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Titles Are Title Case</dc:title>
  <dc:creator>CVS</dc:creator>
  <cp:lastModifiedBy>Sheryl Estrada</cp:lastModifiedBy>
  <cp:revision>177</cp:revision>
  <dcterms:created xsi:type="dcterms:W3CDTF">2014-10-16T18:21:54Z</dcterms:created>
  <dcterms:modified xsi:type="dcterms:W3CDTF">2015-10-01T10:10:11Z</dcterms:modified>
</cp:coreProperties>
</file>